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</p:sldIdLst>
  <p:sldSz cy="5143500" cx="9144000"/>
  <p:notesSz cx="6858000" cy="9144000"/>
  <p:embeddedFontLst>
    <p:embeddedFont>
      <p:font typeface="Mulish"/>
      <p:regular r:id="rId112"/>
      <p:bold r:id="rId113"/>
      <p:italic r:id="rId114"/>
      <p:boldItalic r:id="rId115"/>
    </p:embeddedFont>
    <p:embeddedFont>
      <p:font typeface="Proxima Nova"/>
      <p:regular r:id="rId116"/>
      <p:bold r:id="rId117"/>
      <p:italic r:id="rId118"/>
      <p:boldItalic r:id="rId119"/>
    </p:embeddedFont>
    <p:embeddedFont>
      <p:font typeface="Mulish ExtraBold"/>
      <p:bold r:id="rId120"/>
      <p:boldItalic r:id="rId121"/>
    </p:embeddedFont>
    <p:embeddedFont>
      <p:font typeface="Mulish SemiBold"/>
      <p:regular r:id="rId122"/>
      <p:bold r:id="rId123"/>
      <p:italic r:id="rId124"/>
      <p:boldItalic r:id="rId125"/>
    </p:embeddedFont>
    <p:embeddedFont>
      <p:font typeface="Mulish Black"/>
      <p:bold r:id="rId126"/>
      <p:boldItalic r:id="rId127"/>
    </p:embeddedFont>
    <p:embeddedFont>
      <p:font typeface="Philosopher"/>
      <p:regular r:id="rId128"/>
      <p:bold r:id="rId129"/>
      <p:italic r:id="rId130"/>
      <p:boldItalic r:id="rId131"/>
    </p:embeddedFont>
    <p:embeddedFont>
      <p:font typeface="Roboto Mono"/>
      <p:regular r:id="rId132"/>
      <p:bold r:id="rId133"/>
      <p:italic r:id="rId134"/>
      <p:boldItalic r:id="rId1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29" Type="http://schemas.openxmlformats.org/officeDocument/2006/relationships/font" Target="fonts/Philosopher-bold.fntdata"/><Relationship Id="rId128" Type="http://schemas.openxmlformats.org/officeDocument/2006/relationships/font" Target="fonts/Philosopher-regular.fntdata"/><Relationship Id="rId127" Type="http://schemas.openxmlformats.org/officeDocument/2006/relationships/font" Target="fonts/MulishBlack-boldItalic.fntdata"/><Relationship Id="rId126" Type="http://schemas.openxmlformats.org/officeDocument/2006/relationships/font" Target="fonts/MulishBlack-bold.fntdata"/><Relationship Id="rId26" Type="http://schemas.openxmlformats.org/officeDocument/2006/relationships/slide" Target="slides/slide21.xml"/><Relationship Id="rId121" Type="http://schemas.openxmlformats.org/officeDocument/2006/relationships/font" Target="fonts/MulishExtraBold-boldItalic.fntdata"/><Relationship Id="rId25" Type="http://schemas.openxmlformats.org/officeDocument/2006/relationships/slide" Target="slides/slide20.xml"/><Relationship Id="rId120" Type="http://schemas.openxmlformats.org/officeDocument/2006/relationships/font" Target="fonts/MulishExtraBold-bold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125" Type="http://schemas.openxmlformats.org/officeDocument/2006/relationships/font" Target="fonts/MulishSemiBold-boldItalic.fntdata"/><Relationship Id="rId29" Type="http://schemas.openxmlformats.org/officeDocument/2006/relationships/slide" Target="slides/slide24.xml"/><Relationship Id="rId124" Type="http://schemas.openxmlformats.org/officeDocument/2006/relationships/font" Target="fonts/MulishSemiBold-italic.fntdata"/><Relationship Id="rId123" Type="http://schemas.openxmlformats.org/officeDocument/2006/relationships/font" Target="fonts/MulishSemiBold-bold.fntdata"/><Relationship Id="rId122" Type="http://schemas.openxmlformats.org/officeDocument/2006/relationships/font" Target="fonts/MulishSemiBold-regular.fntdata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11" Type="http://schemas.openxmlformats.org/officeDocument/2006/relationships/slide" Target="slides/slide6.xml"/><Relationship Id="rId99" Type="http://schemas.openxmlformats.org/officeDocument/2006/relationships/slide" Target="slides/slide94.xml"/><Relationship Id="rId10" Type="http://schemas.openxmlformats.org/officeDocument/2006/relationships/slide" Target="slides/slide5.xml"/><Relationship Id="rId98" Type="http://schemas.openxmlformats.org/officeDocument/2006/relationships/slide" Target="slides/slide93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8" Type="http://schemas.openxmlformats.org/officeDocument/2006/relationships/font" Target="fonts/ProximaNova-italic.fntdata"/><Relationship Id="rId117" Type="http://schemas.openxmlformats.org/officeDocument/2006/relationships/font" Target="fonts/ProximaNova-bold.fntdata"/><Relationship Id="rId116" Type="http://schemas.openxmlformats.org/officeDocument/2006/relationships/font" Target="fonts/ProximaNova-regular.fntdata"/><Relationship Id="rId115" Type="http://schemas.openxmlformats.org/officeDocument/2006/relationships/font" Target="fonts/Mulish-boldItalic.fntdata"/><Relationship Id="rId119" Type="http://schemas.openxmlformats.org/officeDocument/2006/relationships/font" Target="fonts/ProximaNova-boldItalic.fntdata"/><Relationship Id="rId15" Type="http://schemas.openxmlformats.org/officeDocument/2006/relationships/slide" Target="slides/slide10.xml"/><Relationship Id="rId110" Type="http://schemas.openxmlformats.org/officeDocument/2006/relationships/slide" Target="slides/slide105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14" Type="http://schemas.openxmlformats.org/officeDocument/2006/relationships/font" Target="fonts/Mulish-italic.fntdata"/><Relationship Id="rId18" Type="http://schemas.openxmlformats.org/officeDocument/2006/relationships/slide" Target="slides/slide13.xml"/><Relationship Id="rId113" Type="http://schemas.openxmlformats.org/officeDocument/2006/relationships/font" Target="fonts/Mulish-bold.fntdata"/><Relationship Id="rId112" Type="http://schemas.openxmlformats.org/officeDocument/2006/relationships/font" Target="fonts/Mulish-regular.fntdata"/><Relationship Id="rId111" Type="http://schemas.openxmlformats.org/officeDocument/2006/relationships/slide" Target="slides/slide106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132" Type="http://schemas.openxmlformats.org/officeDocument/2006/relationships/font" Target="fonts/RobotoMono-regular.fntdata"/><Relationship Id="rId131" Type="http://schemas.openxmlformats.org/officeDocument/2006/relationships/font" Target="fonts/Philosopher-boldItalic.fntdata"/><Relationship Id="rId130" Type="http://schemas.openxmlformats.org/officeDocument/2006/relationships/font" Target="fonts/Philosopher-italic.fntdata"/><Relationship Id="rId135" Type="http://schemas.openxmlformats.org/officeDocument/2006/relationships/font" Target="fonts/RobotoMono-boldItalic.fntdata"/><Relationship Id="rId134" Type="http://schemas.openxmlformats.org/officeDocument/2006/relationships/font" Target="fonts/RobotoMono-italic.fntdata"/><Relationship Id="rId133" Type="http://schemas.openxmlformats.org/officeDocument/2006/relationships/font" Target="fonts/RobotoMono-bold.fntdata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65" Type="http://schemas.openxmlformats.org/officeDocument/2006/relationships/slide" Target="slides/slide60.xml"/><Relationship Id="rId68" Type="http://schemas.openxmlformats.org/officeDocument/2006/relationships/slide" Target="slides/slide63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69" Type="http://schemas.openxmlformats.org/officeDocument/2006/relationships/slide" Target="slides/slide6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54" Type="http://schemas.openxmlformats.org/officeDocument/2006/relationships/slide" Target="slides/slide49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59" Type="http://schemas.openxmlformats.org/officeDocument/2006/relationships/slide" Target="slides/slide54.xml"/><Relationship Id="rId58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1e561a403c_0_248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" name="Google Shape;50;g21e561a403c_0_248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1e561a403c_0_26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1e561a403c_0_26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also take a look at the long term Gutenberg roadmap</a:t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24bc48bed66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24bc48bed66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Kevin Jahns from YJS</a:t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24bc48bed66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24bc48bed66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Enrique Piqueras (back then at Automattic, now at Google)</a:t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24bc48bed66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24bc48bed66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2482db131fc_0_3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5" name="Google Shape;1005;g2482db131fc_0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Riad Benguella (Automattic)</a:t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g24bc48bed66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4" name="Google Shape;1014;g24bc48bed66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24bc48bed66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24bc48bed66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21e561a403c_0_24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8" name="Google Shape;1028;g21e561a403c_0_2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482db131fc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482db131fc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Easier </a:t>
            </a:r>
            <a:r>
              <a:rPr lang="en"/>
              <a:t>editing</a:t>
            </a:r>
            <a:r>
              <a:rPr lang="en"/>
              <a:t> - already implemented - the editor itself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Customization - in progress: block patterns, block themes, block directory and full site editing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Collaboration - the next phase that we are focusing on in this presentation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Native multilingual content support in WordPress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482db131fc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482db131fc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482db131fc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482db131fc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Command Center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482db131f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482db131f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4bc48bed6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4bc48bed6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482db131fc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482db131fc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4bc48bed66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4bc48bed66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4bc48bed66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4bc48bed66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482db131fc_0_5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482db131fc_0_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1e561a403c_0_2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1e561a403c_0_2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4bc48bed66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4bc48bed66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482db131fc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482db131fc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482db131fc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482db131fc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1e561a403c_0_25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1e561a403c_0_25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482db131fc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482db131fc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482db131fc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482db131fc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910abcd3e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910abcd3e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482db131fc_0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482db131fc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482db131fc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482db131fc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49a42e6ac5_1_4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49a42e6ac5_1_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910db2436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910db2436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49a42e6ac5_1_4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49a42e6ac5_1_4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49a42e6ac5_1_4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49a42e6ac5_1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49a42e6ac5_1_4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49a42e6ac5_1_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49a42e6ac5_1_4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49a42e6ac5_1_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1e561a403c_0_2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1e561a403c_0_2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482db131fc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2482db131fc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482db131fc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482db131fc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482db131fc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482db131fc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482db131fc_0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482db131fc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482db131fc_0_3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2482db131fc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910db24366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910db24366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4bc48bed66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4bc48bed66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4bc48bed66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24bc48bed66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482db131fc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2482db131fc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482db131fc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482db131fc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482db131fc_0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2482db131fc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482db131fc_0_5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2482db131fc_0_5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482db131fc_0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2482db131fc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482db131fc_0_3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2482db131fc_0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482db131fc_0_3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482db131fc_0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49a42e6ac5_1_4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249a42e6ac5_1_4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910db24366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910db24366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49a42e6ac5_1_4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249a42e6ac5_1_4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49a42e6ac5_1_4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249a42e6ac5_1_4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49a42e6ac5_1_4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249a42e6ac5_1_4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4bc48bed66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24bc48bed66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482db131fc_0_3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2482db131fc_0_3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49a42e6ac5_1_4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49a42e6ac5_1_4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482db131fc_0_4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2482db131fc_0_4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2482db131fc_0_4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2482db131fc_0_4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2482db131fc_0_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2482db131fc_0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2482db131fc_0_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2482db131fc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910db24366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910db24366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249a42e6ac5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249a42e6ac5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249a42e6ac5_1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249a42e6ac5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49a42e6ac5_1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249a42e6ac5_1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249a42e6ac5_1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249a42e6ac5_1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249a42e6ac5_1_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249a42e6ac5_1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249a42e6ac5_1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249a42e6ac5_1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249a42e6ac5_1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249a42e6ac5_1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249a42e6ac5_1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249a42e6ac5_1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249a42e6ac5_1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249a42e6ac5_1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249a42e6ac5_1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249a42e6ac5_1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482db131fc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482db131fc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am I talking about it?</a:t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2482db131fc_0_4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2482db131fc_0_4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2482db131fc_0_4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" name="Google Shape;739;g2482db131fc_0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2482db131fc_0_4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2482db131fc_0_4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2482db131fc_0_4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2482db131fc_0_4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2482db131fc_0_4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2482db131fc_0_4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2482db131fc_0_4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2482db131fc_0_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2482db131fc_0_4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2482db131fc_0_4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2482db131fc_0_4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2482db131fc_0_4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2482db131fc_0_4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2482db131fc_0_4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249a42e6ac5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249a42e6ac5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1e561a403c_0_26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1e561a403c_0_26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of all, as I already mentioned, I love Gutenberg project. I truly believe it’s a future of content </a:t>
            </a:r>
            <a:r>
              <a:rPr lang="en"/>
              <a:t>editing</a:t>
            </a:r>
            <a:r>
              <a:rPr lang="en"/>
              <a:t>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2482db131fc_0_5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2482db131fc_0_5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24bc48bed66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24bc48bed66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24bc48bed66_0_3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24bc48bed66_0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24bc48bed66_0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24bc48bed66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24bc48bed66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24bc48bed66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24bc48bed66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24bc48bed66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24bc48bed66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24bc48bed66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24bc48bed66_0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24bc48bed66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24bc48bed66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24bc48bed66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24bc48bed66_0_4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24bc48bed66_0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482db131fc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482db131fc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Second of all, I worked as JavaScript Technical Leader at CKSource building CKEditor5, where I was heavily exposed to collaborative editing.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24bc48bed66_0_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24bc48bed66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24bc48bed66_0_3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24bc48bed66_0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24bc48bed66_0_3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24bc48bed66_0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24bc48bed66_0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7" name="Google Shape;937;g24bc48bed66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24bc48bed66_0_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Google Shape;946;g24bc48bed66_0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24bc48bed66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g24bc48bed66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24bc48bed66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24bc48bed66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24bc48bed66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24bc48bed66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Chris Blower (Automattic)</a:t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24bc48bed66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24bc48bed66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Abhishek Gahlot (back then Automattic)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Grzegorz Ziółkowski (Automattic)</a:t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24bc48bed66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4" name="Google Shape;984;g24bc48bed66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Kevin Jahns from YJS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Philosopher"/>
              <a:buNone/>
              <a:defRPr b="1" sz="5200">
                <a:solidFill>
                  <a:schemeClr val="accent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ulish"/>
              <a:buNone/>
              <a:defRPr b="1" sz="2800">
                <a:solidFill>
                  <a:schemeClr val="accent2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8">
  <p:cSld name="008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11"/>
          <p:cNvPicPr preferRelativeResize="0"/>
          <p:nvPr>
            <p:ph idx="2" type="pic"/>
          </p:nvPr>
        </p:nvPicPr>
        <p:blipFill/>
        <p:spPr>
          <a:xfrm>
            <a:off x="3400425" y="1428750"/>
            <a:ext cx="2343300" cy="37149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pic>
        <p:nvPicPr>
          <p:cNvPr id="46" name="Google Shape;46;p11"/>
          <p:cNvPicPr preferRelativeResize="0"/>
          <p:nvPr>
            <p:ph idx="3" type="pic"/>
          </p:nvPr>
        </p:nvPicPr>
        <p:blipFill/>
        <p:spPr>
          <a:xfrm>
            <a:off x="6086474" y="0"/>
            <a:ext cx="2343300" cy="37149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47" name="Google Shape;47;p11"/>
          <p:cNvSpPr txBox="1"/>
          <p:nvPr>
            <p:ph idx="12" type="sldNum"/>
          </p:nvPr>
        </p:nvSpPr>
        <p:spPr>
          <a:xfrm rot="-5400000">
            <a:off x="8296425" y="4800600"/>
            <a:ext cx="476100" cy="2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100"/>
              <a:buFont typeface="Proxima Nova"/>
              <a:buNone/>
              <a:defRPr b="0" i="0" sz="11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100"/>
              <a:buFont typeface="Proxima Nova"/>
              <a:buNone/>
              <a:defRPr b="0" i="0" sz="11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100"/>
              <a:buFont typeface="Proxima Nova"/>
              <a:buNone/>
              <a:defRPr b="0" i="0" sz="11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100"/>
              <a:buFont typeface="Proxima Nova"/>
              <a:buNone/>
              <a:defRPr b="0" i="0" sz="11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100"/>
              <a:buFont typeface="Proxima Nova"/>
              <a:buNone/>
              <a:defRPr b="0" i="0" sz="11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100"/>
              <a:buFont typeface="Proxima Nova"/>
              <a:buNone/>
              <a:defRPr b="0" i="0" sz="11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100"/>
              <a:buFont typeface="Proxima Nova"/>
              <a:buNone/>
              <a:defRPr b="0" i="0" sz="11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100"/>
              <a:buFont typeface="Proxima Nova"/>
              <a:buNone/>
              <a:defRPr b="0" i="0" sz="11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100"/>
              <a:buFont typeface="Proxima Nova"/>
              <a:buNone/>
              <a:defRPr b="0" i="0" sz="11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hilosopher"/>
              <a:buNone/>
              <a:defRPr b="1" sz="3600">
                <a:latin typeface="Philosopher"/>
                <a:ea typeface="Philosopher"/>
                <a:cs typeface="Philosopher"/>
                <a:sym typeface="Philosoph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Font typeface="Philosopher"/>
              <a:buNone/>
              <a:defRPr b="1" sz="3600">
                <a:latin typeface="Philosopher"/>
                <a:ea typeface="Philosopher"/>
                <a:cs typeface="Philosopher"/>
                <a:sym typeface="Philosoph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Font typeface="Philosopher"/>
              <a:buNone/>
              <a:defRPr b="1" sz="3600">
                <a:latin typeface="Philosopher"/>
                <a:ea typeface="Philosopher"/>
                <a:cs typeface="Philosopher"/>
                <a:sym typeface="Philosoph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Font typeface="Philosopher"/>
              <a:buNone/>
              <a:defRPr b="1" sz="3600">
                <a:latin typeface="Philosopher"/>
                <a:ea typeface="Philosopher"/>
                <a:cs typeface="Philosopher"/>
                <a:sym typeface="Philosoph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Font typeface="Philosopher"/>
              <a:buNone/>
              <a:defRPr b="1" sz="3600">
                <a:latin typeface="Philosopher"/>
                <a:ea typeface="Philosopher"/>
                <a:cs typeface="Philosopher"/>
                <a:sym typeface="Philosoph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Font typeface="Philosopher"/>
              <a:buNone/>
              <a:defRPr b="1" sz="3600">
                <a:latin typeface="Philosopher"/>
                <a:ea typeface="Philosopher"/>
                <a:cs typeface="Philosopher"/>
                <a:sym typeface="Philosoph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Font typeface="Philosopher"/>
              <a:buNone/>
              <a:defRPr b="1" sz="3600">
                <a:latin typeface="Philosopher"/>
                <a:ea typeface="Philosopher"/>
                <a:cs typeface="Philosopher"/>
                <a:sym typeface="Philosoph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Font typeface="Philosopher"/>
              <a:buNone/>
              <a:defRPr b="1" sz="3600">
                <a:latin typeface="Philosopher"/>
                <a:ea typeface="Philosopher"/>
                <a:cs typeface="Philosopher"/>
                <a:sym typeface="Philosoph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Font typeface="Philosopher"/>
              <a:buNone/>
              <a:defRPr b="1" sz="3600">
                <a:latin typeface="Philosopher"/>
                <a:ea typeface="Philosopher"/>
                <a:cs typeface="Philosopher"/>
                <a:sym typeface="Philosopher"/>
              </a:defRPr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hilosopher"/>
              <a:buNone/>
              <a:defRPr b="1">
                <a:solidFill>
                  <a:schemeClr val="accent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ulish"/>
              <a:buChar char="●"/>
              <a:defRPr b="1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○"/>
              <a:defRPr b="1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■"/>
              <a:defRPr b="1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●"/>
              <a:defRPr b="1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○"/>
              <a:defRPr b="1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■"/>
              <a:defRPr b="1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●"/>
              <a:defRPr b="1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○"/>
              <a:defRPr b="1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■"/>
              <a:defRPr b="1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hilosopher"/>
              <a:buNone/>
              <a:defRPr b="1">
                <a:solidFill>
                  <a:schemeClr val="accent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●"/>
              <a:defRPr b="1" sz="14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sh"/>
              <a:buChar char="○"/>
              <a:defRPr b="1" sz="12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sh"/>
              <a:buChar char="■"/>
              <a:defRPr b="1" sz="12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sh"/>
              <a:buChar char="●"/>
              <a:defRPr b="1" sz="12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sh"/>
              <a:buChar char="○"/>
              <a:defRPr b="1" sz="12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sh"/>
              <a:buChar char="■"/>
              <a:defRPr b="1" sz="12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sh"/>
              <a:buChar char="●"/>
              <a:defRPr b="1" sz="12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sh"/>
              <a:buChar char="○"/>
              <a:defRPr b="1" sz="12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sh"/>
              <a:buChar char="■"/>
              <a:defRPr b="1" sz="12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lish"/>
              <a:buChar char="●"/>
              <a:defRPr b="1" sz="14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sh"/>
              <a:buChar char="○"/>
              <a:defRPr b="1" sz="12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sh"/>
              <a:buChar char="■"/>
              <a:defRPr b="1" sz="12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sh"/>
              <a:buChar char="●"/>
              <a:defRPr b="1" sz="12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sh"/>
              <a:buChar char="○"/>
              <a:defRPr b="1" sz="12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sh"/>
              <a:buChar char="■"/>
              <a:defRPr b="1" sz="12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sh"/>
              <a:buChar char="●"/>
              <a:defRPr b="1" sz="12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sh"/>
              <a:buChar char="○"/>
              <a:defRPr b="1" sz="12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ulish"/>
              <a:buChar char="■"/>
              <a:defRPr b="1" sz="12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hilosopher"/>
              <a:buNone/>
              <a:defRPr b="1">
                <a:solidFill>
                  <a:schemeClr val="accent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hilosopher"/>
              <a:buNone/>
              <a:defRPr b="1" sz="4800">
                <a:solidFill>
                  <a:schemeClr val="accent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0" name="Google Shape;3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Philosopher"/>
              <a:buNone/>
              <a:defRPr b="1" sz="4200">
                <a:solidFill>
                  <a:schemeClr val="accent1"/>
                </a:solidFill>
                <a:latin typeface="Philosopher"/>
                <a:ea typeface="Philosopher"/>
                <a:cs typeface="Philosopher"/>
                <a:sym typeface="Philosoph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4" name="Google Shape;34;p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ulish"/>
              <a:buNone/>
              <a:defRPr b="1" sz="2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1">
  <p:cSld name="TITLE_AND_BODY_1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9"/>
          <p:cNvPicPr preferRelativeResize="0"/>
          <p:nvPr>
            <p:ph idx="2" type="pic"/>
          </p:nvPr>
        </p:nvPicPr>
        <p:blipFill/>
        <p:spPr>
          <a:xfrm>
            <a:off x="5429101" y="714375"/>
            <a:ext cx="3000600" cy="39528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38" name="Google Shape;38;p9"/>
          <p:cNvSpPr txBox="1"/>
          <p:nvPr>
            <p:ph idx="12" type="sldNum"/>
          </p:nvPr>
        </p:nvSpPr>
        <p:spPr>
          <a:xfrm rot="-5400000">
            <a:off x="8296425" y="4800600"/>
            <a:ext cx="476100" cy="2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100"/>
              <a:buFont typeface="Proxima Nova"/>
              <a:buNone/>
              <a:defRPr b="0" i="0" sz="11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100"/>
              <a:buFont typeface="Proxima Nova"/>
              <a:buNone/>
              <a:defRPr b="0" i="0" sz="11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100"/>
              <a:buFont typeface="Proxima Nova"/>
              <a:buNone/>
              <a:defRPr b="0" i="0" sz="11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100"/>
              <a:buFont typeface="Proxima Nova"/>
              <a:buNone/>
              <a:defRPr b="0" i="0" sz="11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100"/>
              <a:buFont typeface="Proxima Nova"/>
              <a:buNone/>
              <a:defRPr b="0" i="0" sz="11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100"/>
              <a:buFont typeface="Proxima Nova"/>
              <a:buNone/>
              <a:defRPr b="0" i="0" sz="11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100"/>
              <a:buFont typeface="Proxima Nova"/>
              <a:buNone/>
              <a:defRPr b="0" i="0" sz="11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100"/>
              <a:buFont typeface="Proxima Nova"/>
              <a:buNone/>
              <a:defRPr b="0" i="0" sz="11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100"/>
              <a:buFont typeface="Proxima Nova"/>
              <a:buNone/>
              <a:defRPr b="0" i="0" sz="11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6">
  <p:cSld name="006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10"/>
          <p:cNvPicPr preferRelativeResize="0"/>
          <p:nvPr>
            <p:ph idx="2" type="pic"/>
          </p:nvPr>
        </p:nvPicPr>
        <p:blipFill/>
        <p:spPr>
          <a:xfrm>
            <a:off x="714375" y="714375"/>
            <a:ext cx="2343300" cy="18063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pic>
        <p:nvPicPr>
          <p:cNvPr id="41" name="Google Shape;41;p10"/>
          <p:cNvPicPr preferRelativeResize="0"/>
          <p:nvPr>
            <p:ph idx="3" type="pic"/>
          </p:nvPr>
        </p:nvPicPr>
        <p:blipFill/>
        <p:spPr>
          <a:xfrm>
            <a:off x="3400425" y="714375"/>
            <a:ext cx="2343300" cy="18063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pic>
        <p:nvPicPr>
          <p:cNvPr id="42" name="Google Shape;42;p10"/>
          <p:cNvPicPr preferRelativeResize="0"/>
          <p:nvPr>
            <p:ph idx="4" type="pic"/>
          </p:nvPr>
        </p:nvPicPr>
        <p:blipFill/>
        <p:spPr>
          <a:xfrm>
            <a:off x="6086475" y="714375"/>
            <a:ext cx="2343300" cy="18063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43" name="Google Shape;43;p10"/>
          <p:cNvSpPr txBox="1"/>
          <p:nvPr>
            <p:ph idx="12" type="sldNum"/>
          </p:nvPr>
        </p:nvSpPr>
        <p:spPr>
          <a:xfrm rot="-5400000">
            <a:off x="8296425" y="4800600"/>
            <a:ext cx="476100" cy="2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100"/>
              <a:buFont typeface="Proxima Nova"/>
              <a:buNone/>
              <a:defRPr b="0" i="0" sz="11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100"/>
              <a:buFont typeface="Proxima Nova"/>
              <a:buNone/>
              <a:defRPr b="0" i="0" sz="11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100"/>
              <a:buFont typeface="Proxima Nova"/>
              <a:buNone/>
              <a:defRPr b="0" i="0" sz="11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100"/>
              <a:buFont typeface="Proxima Nova"/>
              <a:buNone/>
              <a:defRPr b="0" i="0" sz="11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100"/>
              <a:buFont typeface="Proxima Nova"/>
              <a:buNone/>
              <a:defRPr b="0" i="0" sz="11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100"/>
              <a:buFont typeface="Proxima Nova"/>
              <a:buNone/>
              <a:defRPr b="0" i="0" sz="11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100"/>
              <a:buFont typeface="Proxima Nova"/>
              <a:buNone/>
              <a:defRPr b="0" i="0" sz="11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100"/>
              <a:buFont typeface="Proxima Nova"/>
              <a:buNone/>
              <a:defRPr b="0" i="0" sz="11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94AFF"/>
              </a:buClr>
              <a:buSzPts val="1100"/>
              <a:buFont typeface="Proxima Nova"/>
              <a:buNone/>
              <a:defRPr b="0" i="0" sz="1100" u="none" cap="none" strike="noStrike">
                <a:solidFill>
                  <a:srgbClr val="694AFF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69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71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75.gif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5.png"/><Relationship Id="rId4" Type="http://schemas.openxmlformats.org/officeDocument/2006/relationships/image" Target="../media/image73.gif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5.png"/><Relationship Id="rId4" Type="http://schemas.openxmlformats.org/officeDocument/2006/relationships/image" Target="../media/image72.gif"/><Relationship Id="rId5" Type="http://schemas.openxmlformats.org/officeDocument/2006/relationships/image" Target="../media/image70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30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74.pn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18.jpg"/><Relationship Id="rId6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.png"/><Relationship Id="rId4" Type="http://schemas.openxmlformats.org/officeDocument/2006/relationships/image" Target="../media/image4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.png"/><Relationship Id="rId4" Type="http://schemas.openxmlformats.org/officeDocument/2006/relationships/image" Target="../media/image4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.png"/><Relationship Id="rId4" Type="http://schemas.openxmlformats.org/officeDocument/2006/relationships/image" Target="../media/image4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.png"/><Relationship Id="rId4" Type="http://schemas.openxmlformats.org/officeDocument/2006/relationships/image" Target="../media/image4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.png"/><Relationship Id="rId4" Type="http://schemas.openxmlformats.org/officeDocument/2006/relationships/image" Target="../media/image49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.png"/><Relationship Id="rId4" Type="http://schemas.openxmlformats.org/officeDocument/2006/relationships/image" Target="../media/image4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39.png"/><Relationship Id="rId8" Type="http://schemas.openxmlformats.org/officeDocument/2006/relationships/image" Target="../media/image43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.png"/><Relationship Id="rId4" Type="http://schemas.openxmlformats.org/officeDocument/2006/relationships/image" Target="../media/image50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5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5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5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5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5.png"/><Relationship Id="rId4" Type="http://schemas.openxmlformats.org/officeDocument/2006/relationships/image" Target="../media/image51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6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5" Type="http://schemas.openxmlformats.org/officeDocument/2006/relationships/image" Target="../media/image21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6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5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5.png"/><Relationship Id="rId4" Type="http://schemas.openxmlformats.org/officeDocument/2006/relationships/image" Target="../media/image52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5.png"/><Relationship Id="rId4" Type="http://schemas.openxmlformats.org/officeDocument/2006/relationships/image" Target="../media/image53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5.png"/><Relationship Id="rId4" Type="http://schemas.openxmlformats.org/officeDocument/2006/relationships/image" Target="../media/image54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5.png"/><Relationship Id="rId4" Type="http://schemas.openxmlformats.org/officeDocument/2006/relationships/image" Target="../media/image56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5.png"/><Relationship Id="rId4" Type="http://schemas.openxmlformats.org/officeDocument/2006/relationships/image" Target="../media/image57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5.png"/><Relationship Id="rId4" Type="http://schemas.openxmlformats.org/officeDocument/2006/relationships/image" Target="../media/image55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5.png"/><Relationship Id="rId4" Type="http://schemas.openxmlformats.org/officeDocument/2006/relationships/image" Target="../media/image55.png"/><Relationship Id="rId5" Type="http://schemas.openxmlformats.org/officeDocument/2006/relationships/image" Target="../media/image5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5" Type="http://schemas.openxmlformats.org/officeDocument/2006/relationships/image" Target="../media/image21.png"/><Relationship Id="rId6" Type="http://schemas.openxmlformats.org/officeDocument/2006/relationships/image" Target="../media/image25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5.png"/><Relationship Id="rId4" Type="http://schemas.openxmlformats.org/officeDocument/2006/relationships/image" Target="../media/image55.png"/><Relationship Id="rId5" Type="http://schemas.openxmlformats.org/officeDocument/2006/relationships/image" Target="../media/image58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5.png"/><Relationship Id="rId4" Type="http://schemas.openxmlformats.org/officeDocument/2006/relationships/image" Target="../media/image55.png"/><Relationship Id="rId5" Type="http://schemas.openxmlformats.org/officeDocument/2006/relationships/image" Target="../media/image62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5.png"/><Relationship Id="rId4" Type="http://schemas.openxmlformats.org/officeDocument/2006/relationships/image" Target="../media/image55.png"/><Relationship Id="rId5" Type="http://schemas.openxmlformats.org/officeDocument/2006/relationships/image" Target="../media/image60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5.png"/><Relationship Id="rId4" Type="http://schemas.openxmlformats.org/officeDocument/2006/relationships/image" Target="../media/image55.png"/><Relationship Id="rId5" Type="http://schemas.openxmlformats.org/officeDocument/2006/relationships/image" Target="../media/image61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5.png"/><Relationship Id="rId4" Type="http://schemas.openxmlformats.org/officeDocument/2006/relationships/image" Target="../media/image55.png"/><Relationship Id="rId5" Type="http://schemas.openxmlformats.org/officeDocument/2006/relationships/image" Target="../media/image63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5.png"/><Relationship Id="rId4" Type="http://schemas.openxmlformats.org/officeDocument/2006/relationships/image" Target="../media/image55.png"/><Relationship Id="rId5" Type="http://schemas.openxmlformats.org/officeDocument/2006/relationships/image" Target="../media/image68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5.png"/><Relationship Id="rId4" Type="http://schemas.openxmlformats.org/officeDocument/2006/relationships/image" Target="../media/image64.png"/><Relationship Id="rId5" Type="http://schemas.openxmlformats.org/officeDocument/2006/relationships/image" Target="../media/image70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65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12"/>
          <p:cNvGrpSpPr/>
          <p:nvPr/>
        </p:nvGrpSpPr>
        <p:grpSpPr>
          <a:xfrm>
            <a:off x="1378500" y="1609600"/>
            <a:ext cx="6387000" cy="2156175"/>
            <a:chOff x="1457550" y="1609600"/>
            <a:chExt cx="6387000" cy="2156175"/>
          </a:xfrm>
        </p:grpSpPr>
        <p:sp>
          <p:nvSpPr>
            <p:cNvPr id="53" name="Google Shape;53;p12"/>
            <p:cNvSpPr txBox="1"/>
            <p:nvPr/>
          </p:nvSpPr>
          <p:spPr>
            <a:xfrm>
              <a:off x="1457550" y="1609600"/>
              <a:ext cx="6387000" cy="138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7150" lIns="17150" spcFirstLastPara="1" rIns="17150" wrap="square" tIns="171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4200">
                  <a:solidFill>
                    <a:schemeClr val="dk1"/>
                  </a:solidFill>
                  <a:latin typeface="Philosopher"/>
                  <a:ea typeface="Philosopher"/>
                  <a:cs typeface="Philosopher"/>
                  <a:sym typeface="Philosopher"/>
                </a:rPr>
                <a:t>Kolaboracyjne edytowanie w Gutenbergu</a:t>
              </a:r>
              <a:endParaRPr b="1" sz="4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151314"/>
                </a:buClr>
                <a:buSzPts val="5300"/>
                <a:buFont typeface="Proxima Nova"/>
                <a:buNone/>
              </a:pPr>
              <a:r>
                <a:t/>
              </a:r>
              <a:endParaRPr b="1" sz="4200">
                <a:solidFill>
                  <a:schemeClr val="dk1"/>
                </a:solidFill>
                <a:latin typeface="Philosopher"/>
                <a:ea typeface="Philosopher"/>
                <a:cs typeface="Philosopher"/>
                <a:sym typeface="Philosopher"/>
              </a:endParaRPr>
            </a:p>
          </p:txBody>
        </p:sp>
        <p:sp>
          <p:nvSpPr>
            <p:cNvPr id="54" name="Google Shape;54;p12"/>
            <p:cNvSpPr txBox="1"/>
            <p:nvPr/>
          </p:nvSpPr>
          <p:spPr>
            <a:xfrm>
              <a:off x="1457550" y="3270175"/>
              <a:ext cx="6387000" cy="49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9050" lIns="19050" spcFirstLastPara="1" rIns="19050" wrap="square" tIns="190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94AFF"/>
                </a:buClr>
                <a:buSzPts val="1400"/>
                <a:buFont typeface="Proxima Nova"/>
                <a:buNone/>
              </a:pPr>
              <a:r>
                <a:rPr b="1" lang="en" sz="2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Dawid Urbański</a:t>
              </a:r>
              <a:endParaRPr b="1" i="0" sz="20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55" name="Google Shape;55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22250" y="-892250"/>
            <a:ext cx="2807924" cy="280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8824">
            <a:off x="3934029" y="3619970"/>
            <a:ext cx="5344092" cy="2518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>
            <p:ph type="ctrTitle"/>
          </p:nvPr>
        </p:nvSpPr>
        <p:spPr>
          <a:xfrm>
            <a:off x="311700" y="837325"/>
            <a:ext cx="8520600" cy="92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Long term roadmap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135" name="Google Shape;135;p21"/>
          <p:cNvGrpSpPr/>
          <p:nvPr/>
        </p:nvGrpSpPr>
        <p:grpSpPr>
          <a:xfrm>
            <a:off x="311701" y="4564089"/>
            <a:ext cx="8520598" cy="369300"/>
            <a:chOff x="311701" y="4564089"/>
            <a:chExt cx="8520598" cy="369300"/>
          </a:xfrm>
        </p:grpSpPr>
        <p:pic>
          <p:nvPicPr>
            <p:cNvPr id="136" name="Google Shape;136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64089"/>
              <a:ext cx="571825" cy="36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1"/>
            <p:cNvSpPr txBox="1"/>
            <p:nvPr/>
          </p:nvSpPr>
          <p:spPr>
            <a:xfrm>
              <a:off x="7577699" y="45946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5FB4"/>
        </a:solidFill>
      </p:bgPr>
    </p:bg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1" name="Google Shape;991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1600" y="0"/>
            <a:ext cx="9564626" cy="5212080"/>
          </a:xfrm>
          <a:prstGeom prst="rect">
            <a:avLst/>
          </a:prstGeom>
          <a:noFill/>
          <a:ln>
            <a:noFill/>
          </a:ln>
        </p:spPr>
      </p:pic>
      <p:sp>
        <p:nvSpPr>
          <p:cNvPr id="992" name="Google Shape;992;p111"/>
          <p:cNvSpPr/>
          <p:nvPr/>
        </p:nvSpPr>
        <p:spPr>
          <a:xfrm>
            <a:off x="982200" y="2571750"/>
            <a:ext cx="7179600" cy="86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1E5FB4"/>
                </a:solidFill>
                <a:latin typeface="Mulish Black"/>
                <a:ea typeface="Mulish Black"/>
                <a:cs typeface="Mulish Black"/>
                <a:sym typeface="Mulish Black"/>
              </a:rPr>
              <a:t>gutenberg-yjs.vercel.app</a:t>
            </a:r>
            <a:endParaRPr sz="2600">
              <a:solidFill>
                <a:srgbClr val="1E5FB4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5FB4"/>
        </a:solidFill>
      </p:bgPr>
    </p:bg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7" name="Google Shape;997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6117"/>
            <a:ext cx="9177974" cy="5229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5FB4"/>
        </a:solidFill>
      </p:bgPr>
    </p:bg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875" y="117813"/>
            <a:ext cx="8712225" cy="490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7" name="Google Shape;1007;p114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1008" name="Google Shape;1008;p1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9" name="Google Shape;1009;p114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sp>
        <p:nvSpPr>
          <p:cNvPr id="1010" name="Google Shape;1010;p114"/>
          <p:cNvSpPr/>
          <p:nvPr/>
        </p:nvSpPr>
        <p:spPr>
          <a:xfrm>
            <a:off x="982200" y="68900"/>
            <a:ext cx="7179600" cy="86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1E5FB4"/>
                </a:solidFill>
                <a:latin typeface="Mulish Black"/>
                <a:ea typeface="Mulish Black"/>
                <a:cs typeface="Mulish Black"/>
                <a:sym typeface="Mulish Black"/>
              </a:rPr>
              <a:t>asblocks.com</a:t>
            </a:r>
            <a:endParaRPr sz="2600">
              <a:solidFill>
                <a:srgbClr val="1E5FB4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  <p:pic>
        <p:nvPicPr>
          <p:cNvPr id="1011" name="Google Shape;1011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4199" y="1055900"/>
            <a:ext cx="6055601" cy="3784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15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1017" name="Google Shape;1017;p1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8" name="Google Shape;1018;p115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1019" name="Google Shape;1019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9650" y="1169913"/>
            <a:ext cx="6924675" cy="296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7725" y="317025"/>
            <a:ext cx="528525" cy="59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Google Shape;1025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288" y="-528075"/>
            <a:ext cx="9180575" cy="6199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5FB4"/>
        </a:solidFill>
      </p:bgPr>
    </p:bg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Google Shape;1030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17702" y="720000"/>
            <a:ext cx="12111401" cy="442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1" name="Google Shape;1031;p117"/>
          <p:cNvSpPr txBox="1"/>
          <p:nvPr>
            <p:ph type="ctrTitle"/>
          </p:nvPr>
        </p:nvSpPr>
        <p:spPr>
          <a:xfrm>
            <a:off x="1081375" y="2180100"/>
            <a:ext cx="6981600" cy="136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400">
                <a:solidFill>
                  <a:srgbClr val="0A3773"/>
                </a:solidFill>
                <a:latin typeface="Philosopher"/>
                <a:ea typeface="Philosopher"/>
                <a:cs typeface="Philosopher"/>
                <a:sym typeface="Philosopher"/>
              </a:rPr>
              <a:t>Thank you!</a:t>
            </a:r>
            <a:endParaRPr sz="6400">
              <a:solidFill>
                <a:srgbClr val="0A3773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1032" name="Google Shape;1032;p117"/>
          <p:cNvGrpSpPr/>
          <p:nvPr/>
        </p:nvGrpSpPr>
        <p:grpSpPr>
          <a:xfrm>
            <a:off x="966251" y="4543859"/>
            <a:ext cx="7211498" cy="342575"/>
            <a:chOff x="963021" y="4543859"/>
            <a:chExt cx="7211498" cy="342575"/>
          </a:xfrm>
        </p:grpSpPr>
        <p:pic>
          <p:nvPicPr>
            <p:cNvPr id="1033" name="Google Shape;1033;p1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63021" y="4543859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4" name="Google Shape;1034;p117"/>
            <p:cNvSpPr txBox="1"/>
            <p:nvPr/>
          </p:nvSpPr>
          <p:spPr>
            <a:xfrm>
              <a:off x="691991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/>
          <p:nvPr>
            <p:ph type="ctrTitle"/>
          </p:nvPr>
        </p:nvSpPr>
        <p:spPr>
          <a:xfrm>
            <a:off x="311700" y="837325"/>
            <a:ext cx="8520600" cy="92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Long term roadmap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3" name="Google Shape;143;p22"/>
          <p:cNvSpPr txBox="1"/>
          <p:nvPr/>
        </p:nvSpPr>
        <p:spPr>
          <a:xfrm>
            <a:off x="2565100" y="2075725"/>
            <a:ext cx="40137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hilosopher"/>
                <a:ea typeface="Philosopher"/>
                <a:cs typeface="Philosopher"/>
                <a:sym typeface="Philosopher"/>
              </a:rPr>
              <a:t>Phase 1: </a:t>
            </a:r>
            <a:r>
              <a:rPr b="1" lang="en" sz="2400">
                <a:solidFill>
                  <a:srgbClr val="FFFFFF"/>
                </a:solidFill>
                <a:latin typeface="Philosopher"/>
                <a:ea typeface="Philosopher"/>
                <a:cs typeface="Philosopher"/>
                <a:sym typeface="Philosopher"/>
              </a:rPr>
              <a:t>Easier Editing </a:t>
            </a:r>
            <a:endParaRPr b="1" sz="2400">
              <a:solidFill>
                <a:srgbClr val="FFFFFF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hilosopher"/>
                <a:ea typeface="Philosopher"/>
                <a:cs typeface="Philosopher"/>
                <a:sym typeface="Philosopher"/>
              </a:rPr>
              <a:t>Phase 2: </a:t>
            </a:r>
            <a:r>
              <a:rPr b="1" lang="en" sz="2400">
                <a:solidFill>
                  <a:srgbClr val="FFFFFF"/>
                </a:solidFill>
                <a:latin typeface="Philosopher"/>
                <a:ea typeface="Philosopher"/>
                <a:cs typeface="Philosopher"/>
                <a:sym typeface="Philosopher"/>
              </a:rPr>
              <a:t>Customization</a:t>
            </a:r>
            <a:endParaRPr b="1" sz="2400">
              <a:solidFill>
                <a:srgbClr val="FFFFFF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5"/>
                </a:solidFill>
                <a:latin typeface="Philosopher"/>
                <a:ea typeface="Philosopher"/>
                <a:cs typeface="Philosopher"/>
                <a:sym typeface="Philosopher"/>
              </a:rPr>
              <a:t>Phase 3: </a:t>
            </a:r>
            <a:r>
              <a:rPr b="1" lang="en" sz="2400">
                <a:solidFill>
                  <a:schemeClr val="accent5"/>
                </a:solidFill>
                <a:latin typeface="Philosopher"/>
                <a:ea typeface="Philosopher"/>
                <a:cs typeface="Philosopher"/>
                <a:sym typeface="Philosopher"/>
              </a:rPr>
              <a:t>Collaboration</a:t>
            </a:r>
            <a:endParaRPr b="1" sz="2400">
              <a:solidFill>
                <a:schemeClr val="accent5"/>
              </a:solidFill>
              <a:latin typeface="Philosopher"/>
              <a:ea typeface="Philosopher"/>
              <a:cs typeface="Philosopher"/>
              <a:sym typeface="Philosopher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hilosopher"/>
                <a:ea typeface="Philosopher"/>
                <a:cs typeface="Philosopher"/>
                <a:sym typeface="Philosopher"/>
              </a:rPr>
              <a:t>Phase 4: </a:t>
            </a:r>
            <a:r>
              <a:rPr b="1" lang="en" sz="2400">
                <a:solidFill>
                  <a:srgbClr val="FFFFFF"/>
                </a:solidFill>
                <a:latin typeface="Philosopher"/>
                <a:ea typeface="Philosopher"/>
                <a:cs typeface="Philosopher"/>
                <a:sym typeface="Philosopher"/>
              </a:rPr>
              <a:t>Multilingual</a:t>
            </a:r>
            <a:endParaRPr b="1" sz="2400">
              <a:solidFill>
                <a:srgbClr val="FFFFFF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144" name="Google Shape;144;p22"/>
          <p:cNvGrpSpPr/>
          <p:nvPr/>
        </p:nvGrpSpPr>
        <p:grpSpPr>
          <a:xfrm>
            <a:off x="311701" y="4564089"/>
            <a:ext cx="8520598" cy="369300"/>
            <a:chOff x="311701" y="4564089"/>
            <a:chExt cx="8520598" cy="369300"/>
          </a:xfrm>
        </p:grpSpPr>
        <p:pic>
          <p:nvPicPr>
            <p:cNvPr id="145" name="Google Shape;145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64089"/>
              <a:ext cx="571825" cy="36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" name="Google Shape;146;p22"/>
            <p:cNvSpPr txBox="1"/>
            <p:nvPr/>
          </p:nvSpPr>
          <p:spPr>
            <a:xfrm>
              <a:off x="7577699" y="45946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6188" y="-24750"/>
            <a:ext cx="9256376" cy="522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1978" y="0"/>
            <a:ext cx="920795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/>
          <p:nvPr>
            <p:ph type="ctrTitle"/>
          </p:nvPr>
        </p:nvSpPr>
        <p:spPr>
          <a:xfrm>
            <a:off x="311700" y="2062200"/>
            <a:ext cx="8520600" cy="101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Collaboration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162" name="Google Shape;162;p25"/>
          <p:cNvGrpSpPr/>
          <p:nvPr/>
        </p:nvGrpSpPr>
        <p:grpSpPr>
          <a:xfrm>
            <a:off x="311701" y="4564089"/>
            <a:ext cx="8520598" cy="369300"/>
            <a:chOff x="311701" y="4564089"/>
            <a:chExt cx="8520598" cy="369300"/>
          </a:xfrm>
        </p:grpSpPr>
        <p:pic>
          <p:nvPicPr>
            <p:cNvPr id="163" name="Google Shape;163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64089"/>
              <a:ext cx="571825" cy="36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25"/>
            <p:cNvSpPr txBox="1"/>
            <p:nvPr/>
          </p:nvSpPr>
          <p:spPr>
            <a:xfrm>
              <a:off x="7577699" y="45946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oogle Shape;169;p26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170" name="Google Shape;170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1" name="Google Shape;171;p26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172" name="Google Shape;17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43875"/>
            <a:ext cx="8839204" cy="3055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 txBox="1"/>
          <p:nvPr>
            <p:ph type="ctrTitle"/>
          </p:nvPr>
        </p:nvSpPr>
        <p:spPr>
          <a:xfrm>
            <a:off x="311700" y="2062200"/>
            <a:ext cx="8520600" cy="101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Real-Time Collaboration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178" name="Google Shape;178;p27"/>
          <p:cNvGrpSpPr/>
          <p:nvPr/>
        </p:nvGrpSpPr>
        <p:grpSpPr>
          <a:xfrm>
            <a:off x="311701" y="4564089"/>
            <a:ext cx="8520598" cy="369300"/>
            <a:chOff x="311701" y="4564089"/>
            <a:chExt cx="8520598" cy="369300"/>
          </a:xfrm>
        </p:grpSpPr>
        <p:pic>
          <p:nvPicPr>
            <p:cNvPr id="179" name="Google Shape;179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64089"/>
              <a:ext cx="571825" cy="36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0" name="Google Shape;180;p27"/>
            <p:cNvSpPr txBox="1"/>
            <p:nvPr/>
          </p:nvSpPr>
          <p:spPr>
            <a:xfrm>
              <a:off x="7577699" y="45946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28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186" name="Google Shape;186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28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188" name="Google Shape;18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43875"/>
            <a:ext cx="8839204" cy="3055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oogle Shape;193;p29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194" name="Google Shape;194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29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196" name="Google Shape;19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43875"/>
            <a:ext cx="8839204" cy="3055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552" y="-21482"/>
            <a:ext cx="9165092" cy="5853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EF4D8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3"/>
          <p:cNvPicPr preferRelativeResize="0"/>
          <p:nvPr/>
        </p:nvPicPr>
        <p:blipFill rotWithShape="1">
          <a:blip r:embed="rId3">
            <a:alphaModFix amt="46000"/>
          </a:blip>
          <a:srcRect b="0" l="0" r="0" t="0"/>
          <a:stretch/>
        </p:blipFill>
        <p:spPr>
          <a:xfrm>
            <a:off x="-33814" y="-248076"/>
            <a:ext cx="9211628" cy="795222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/>
          <p:nvPr>
            <p:ph type="ctrTitle"/>
          </p:nvPr>
        </p:nvSpPr>
        <p:spPr>
          <a:xfrm>
            <a:off x="856013" y="720000"/>
            <a:ext cx="4045200" cy="59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20"/>
              <a:t>Dawid Urbański</a:t>
            </a:r>
            <a:endParaRPr sz="322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63" name="Google Shape;63;p13"/>
          <p:cNvSpPr txBox="1"/>
          <p:nvPr>
            <p:ph idx="1" type="subTitle"/>
          </p:nvPr>
        </p:nvSpPr>
        <p:spPr>
          <a:xfrm>
            <a:off x="856025" y="1619250"/>
            <a:ext cx="3492000" cy="274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rPr>
              <a:t>Full-stack web developer, WordPress developer, Tech Lead.</a:t>
            </a:r>
            <a:endParaRPr b="0" sz="1800">
              <a:solidFill>
                <a:schemeClr val="dk1"/>
              </a:solidFill>
              <a:latin typeface="Mulish SemiBold"/>
              <a:ea typeface="Mulish SemiBold"/>
              <a:cs typeface="Mulish SemiBold"/>
              <a:sym typeface="Mulish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solidFill>
                <a:schemeClr val="dk1"/>
              </a:solidFill>
              <a:latin typeface="Mulish SemiBold"/>
              <a:ea typeface="Mulish SemiBold"/>
              <a:cs typeface="Mulish SemiBold"/>
              <a:sym typeface="Mulish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rPr>
              <a:t>Huge fan of Gutenberg, JavaScript, TypeScript, React and everything web dev related.</a:t>
            </a:r>
            <a:endParaRPr b="0" sz="1800">
              <a:solidFill>
                <a:schemeClr val="dk1"/>
              </a:solidFill>
              <a:latin typeface="Mulish SemiBold"/>
              <a:ea typeface="Mulish SemiBold"/>
              <a:cs typeface="Mulish SemiBold"/>
              <a:sym typeface="Mulish SemiBold"/>
            </a:endParaRPr>
          </a:p>
        </p:txBody>
      </p:sp>
      <p:grpSp>
        <p:nvGrpSpPr>
          <p:cNvPr id="64" name="Google Shape;64;p13"/>
          <p:cNvGrpSpPr/>
          <p:nvPr/>
        </p:nvGrpSpPr>
        <p:grpSpPr>
          <a:xfrm>
            <a:off x="966251" y="4543859"/>
            <a:ext cx="7211498" cy="342575"/>
            <a:chOff x="963021" y="4543859"/>
            <a:chExt cx="7211498" cy="342575"/>
          </a:xfrm>
        </p:grpSpPr>
        <p:pic>
          <p:nvPicPr>
            <p:cNvPr id="65" name="Google Shape;65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63021" y="4543859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" name="Google Shape;66;p13"/>
            <p:cNvSpPr txBox="1"/>
            <p:nvPr/>
          </p:nvSpPr>
          <p:spPr>
            <a:xfrm>
              <a:off x="691991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</a:t>
              </a: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67" name="Google Shape;67;p13"/>
          <p:cNvPicPr preferRelativeResize="0"/>
          <p:nvPr/>
        </p:nvPicPr>
        <p:blipFill rotWithShape="1">
          <a:blip r:embed="rId5">
            <a:alphaModFix/>
          </a:blip>
          <a:srcRect b="14089" l="6404" r="2229" t="22329"/>
          <a:stretch/>
        </p:blipFill>
        <p:spPr>
          <a:xfrm>
            <a:off x="4795988" y="720000"/>
            <a:ext cx="3492000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65850" y="2374925"/>
            <a:ext cx="1873176" cy="3545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275" y="-528062"/>
            <a:ext cx="9180575" cy="6199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2"/>
          <p:cNvSpPr txBox="1"/>
          <p:nvPr/>
        </p:nvSpPr>
        <p:spPr>
          <a:xfrm>
            <a:off x="970875" y="1492650"/>
            <a:ext cx="6283800" cy="18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chemeClr val="accent1"/>
                </a:solidFill>
                <a:latin typeface="Philosopher"/>
                <a:ea typeface="Philosopher"/>
                <a:cs typeface="Philosopher"/>
                <a:sym typeface="Philosopher"/>
              </a:rPr>
              <a:t>“There’s no real-time collaboration without collaboration”</a:t>
            </a:r>
            <a:endParaRPr b="1" sz="3700">
              <a:solidFill>
                <a:schemeClr val="accent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grpSp>
        <p:nvGrpSpPr>
          <p:cNvPr id="212" name="Google Shape;212;p32"/>
          <p:cNvGrpSpPr/>
          <p:nvPr/>
        </p:nvGrpSpPr>
        <p:grpSpPr>
          <a:xfrm>
            <a:off x="966251" y="4543859"/>
            <a:ext cx="7211498" cy="342575"/>
            <a:chOff x="963021" y="4543859"/>
            <a:chExt cx="7211498" cy="342575"/>
          </a:xfrm>
        </p:grpSpPr>
        <p:pic>
          <p:nvPicPr>
            <p:cNvPr id="213" name="Google Shape;213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63021" y="4543859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4" name="Google Shape;214;p32"/>
            <p:cNvSpPr txBox="1"/>
            <p:nvPr/>
          </p:nvSpPr>
          <p:spPr>
            <a:xfrm>
              <a:off x="691991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3"/>
          <p:cNvSpPr txBox="1"/>
          <p:nvPr>
            <p:ph type="ctrTitle"/>
          </p:nvPr>
        </p:nvSpPr>
        <p:spPr>
          <a:xfrm>
            <a:off x="311700" y="2062200"/>
            <a:ext cx="8520600" cy="101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Network layer agnostic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220" name="Google Shape;220;p33"/>
          <p:cNvGrpSpPr/>
          <p:nvPr/>
        </p:nvGrpSpPr>
        <p:grpSpPr>
          <a:xfrm>
            <a:off x="311701" y="4564089"/>
            <a:ext cx="8520598" cy="369300"/>
            <a:chOff x="311701" y="4564089"/>
            <a:chExt cx="8520598" cy="369300"/>
          </a:xfrm>
        </p:grpSpPr>
        <p:pic>
          <p:nvPicPr>
            <p:cNvPr id="221" name="Google Shape;221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64089"/>
              <a:ext cx="571825" cy="36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2" name="Google Shape;222;p33"/>
            <p:cNvSpPr txBox="1"/>
            <p:nvPr/>
          </p:nvSpPr>
          <p:spPr>
            <a:xfrm>
              <a:off x="7577699" y="45946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4"/>
          <p:cNvSpPr txBox="1"/>
          <p:nvPr>
            <p:ph type="ctrTitle"/>
          </p:nvPr>
        </p:nvSpPr>
        <p:spPr>
          <a:xfrm>
            <a:off x="966250" y="767600"/>
            <a:ext cx="6981600" cy="124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/>
              <a:t>In ideal world it should be network layer agnostic</a:t>
            </a:r>
            <a:endParaRPr sz="3600"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28" name="Google Shape;228;p34"/>
          <p:cNvSpPr txBox="1"/>
          <p:nvPr>
            <p:ph idx="1" type="subTitle"/>
          </p:nvPr>
        </p:nvSpPr>
        <p:spPr>
          <a:xfrm>
            <a:off x="966250" y="2139125"/>
            <a:ext cx="6981600" cy="4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But usually to keep things simple you stick to one: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229" name="Google Shape;229;p34"/>
          <p:cNvSpPr txBox="1"/>
          <p:nvPr>
            <p:ph idx="1" type="subTitle"/>
          </p:nvPr>
        </p:nvSpPr>
        <p:spPr>
          <a:xfrm>
            <a:off x="966250" y="2766950"/>
            <a:ext cx="6981600" cy="117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ulish SemiBold"/>
              <a:buChar char="●"/>
            </a:pPr>
            <a:r>
              <a:rPr b="0" lang="en" sz="1800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rPr>
              <a:t>Short or long polling (HTTP) 👍</a:t>
            </a:r>
            <a:endParaRPr b="0" sz="1800">
              <a:solidFill>
                <a:schemeClr val="dk1"/>
              </a:solidFill>
              <a:latin typeface="Mulish SemiBold"/>
              <a:ea typeface="Mulish SemiBold"/>
              <a:cs typeface="Mulish SemiBold"/>
              <a:sym typeface="Mulish SemiBol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ulish SemiBold"/>
              <a:buChar char="●"/>
            </a:pPr>
            <a:r>
              <a:rPr b="0" lang="en" sz="1800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rPr>
              <a:t>Websockets 💪</a:t>
            </a:r>
            <a:endParaRPr b="0" sz="1800">
              <a:solidFill>
                <a:schemeClr val="dk1"/>
              </a:solidFill>
              <a:latin typeface="Mulish SemiBold"/>
              <a:ea typeface="Mulish SemiBold"/>
              <a:cs typeface="Mulish SemiBold"/>
              <a:sym typeface="Mulish SemiBol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ulish SemiBold"/>
              <a:buChar char="●"/>
            </a:pPr>
            <a:r>
              <a:rPr b="0" lang="en" sz="1800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rPr>
              <a:t>WebRTC 💥</a:t>
            </a:r>
            <a:endParaRPr b="0" sz="1800">
              <a:solidFill>
                <a:schemeClr val="dk1"/>
              </a:solidFill>
              <a:latin typeface="Mulish SemiBold"/>
              <a:ea typeface="Mulish SemiBold"/>
              <a:cs typeface="Mulish SemiBold"/>
              <a:sym typeface="Mulish SemiBold"/>
            </a:endParaRPr>
          </a:p>
        </p:txBody>
      </p:sp>
      <p:grpSp>
        <p:nvGrpSpPr>
          <p:cNvPr id="230" name="Google Shape;230;p34"/>
          <p:cNvGrpSpPr/>
          <p:nvPr/>
        </p:nvGrpSpPr>
        <p:grpSpPr>
          <a:xfrm>
            <a:off x="966251" y="4543859"/>
            <a:ext cx="7211498" cy="342575"/>
            <a:chOff x="963021" y="4543859"/>
            <a:chExt cx="7211498" cy="342575"/>
          </a:xfrm>
        </p:grpSpPr>
        <p:pic>
          <p:nvPicPr>
            <p:cNvPr id="231" name="Google Shape;231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63021" y="4543859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2" name="Google Shape;232;p34"/>
            <p:cNvSpPr txBox="1"/>
            <p:nvPr/>
          </p:nvSpPr>
          <p:spPr>
            <a:xfrm>
              <a:off x="691991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5"/>
          <p:cNvSpPr txBox="1"/>
          <p:nvPr>
            <p:ph type="ctrTitle"/>
          </p:nvPr>
        </p:nvSpPr>
        <p:spPr>
          <a:xfrm>
            <a:off x="311700" y="2062200"/>
            <a:ext cx="8520600" cy="101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Server or peer-to-peer?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238" name="Google Shape;238;p35"/>
          <p:cNvGrpSpPr/>
          <p:nvPr/>
        </p:nvGrpSpPr>
        <p:grpSpPr>
          <a:xfrm>
            <a:off x="311701" y="4564089"/>
            <a:ext cx="8520598" cy="369300"/>
            <a:chOff x="311701" y="4564089"/>
            <a:chExt cx="8520598" cy="369300"/>
          </a:xfrm>
        </p:grpSpPr>
        <p:pic>
          <p:nvPicPr>
            <p:cNvPr id="239" name="Google Shape;239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64089"/>
              <a:ext cx="571825" cy="36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Google Shape;240;p35"/>
            <p:cNvSpPr txBox="1"/>
            <p:nvPr/>
          </p:nvSpPr>
          <p:spPr>
            <a:xfrm>
              <a:off x="7577699" y="45946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36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246" name="Google Shape;246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7" name="Google Shape;247;p36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248" name="Google Shape;24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625" y="1111800"/>
            <a:ext cx="3933899" cy="315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6275" y="1020375"/>
            <a:ext cx="3988701" cy="345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6"/>
          <p:cNvSpPr txBox="1"/>
          <p:nvPr/>
        </p:nvSpPr>
        <p:spPr>
          <a:xfrm>
            <a:off x="696575" y="28147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hilosopher"/>
                <a:ea typeface="Philosopher"/>
                <a:cs typeface="Philosopher"/>
                <a:sym typeface="Philosopher"/>
              </a:rPr>
              <a:t>WebRTC</a:t>
            </a:r>
            <a:endParaRPr b="1" sz="3600">
              <a:solidFill>
                <a:schemeClr val="accent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251" name="Google Shape;251;p36"/>
          <p:cNvSpPr txBox="1"/>
          <p:nvPr/>
        </p:nvSpPr>
        <p:spPr>
          <a:xfrm>
            <a:off x="4346125" y="281475"/>
            <a:ext cx="4181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latin typeface="Philosopher"/>
                <a:ea typeface="Philosopher"/>
                <a:cs typeface="Philosopher"/>
                <a:sym typeface="Philosopher"/>
              </a:rPr>
              <a:t>Websockets / HTTP</a:t>
            </a:r>
            <a:endParaRPr b="1" sz="3600">
              <a:solidFill>
                <a:schemeClr val="accent1"/>
              </a:solidFill>
              <a:latin typeface="Philosopher"/>
              <a:ea typeface="Philosopher"/>
              <a:cs typeface="Philosopher"/>
              <a:sym typeface="Philosopher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375" y="-111622"/>
            <a:ext cx="9144003" cy="5255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8"/>
          <p:cNvSpPr txBox="1"/>
          <p:nvPr>
            <p:ph type="ctrTitle"/>
          </p:nvPr>
        </p:nvSpPr>
        <p:spPr>
          <a:xfrm>
            <a:off x="311700" y="2062200"/>
            <a:ext cx="8520600" cy="101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Concurrency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262" name="Google Shape;262;p38"/>
          <p:cNvGrpSpPr/>
          <p:nvPr/>
        </p:nvGrpSpPr>
        <p:grpSpPr>
          <a:xfrm>
            <a:off x="311701" y="4564089"/>
            <a:ext cx="8520598" cy="369300"/>
            <a:chOff x="311701" y="4564089"/>
            <a:chExt cx="8520598" cy="369300"/>
          </a:xfrm>
        </p:grpSpPr>
        <p:pic>
          <p:nvPicPr>
            <p:cNvPr id="263" name="Google Shape;263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64089"/>
              <a:ext cx="571825" cy="36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4" name="Google Shape;264;p38"/>
            <p:cNvSpPr txBox="1"/>
            <p:nvPr/>
          </p:nvSpPr>
          <p:spPr>
            <a:xfrm>
              <a:off x="7577699" y="45946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39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270" name="Google Shape;270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39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272" name="Google Shape;27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7100" y="1096675"/>
            <a:ext cx="6489802" cy="2749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40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278" name="Google Shape;278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9" name="Google Shape;279;p40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280" name="Google Shape;28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7100" y="1098975"/>
            <a:ext cx="6472375" cy="2747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EF4D8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8534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41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286" name="Google Shape;286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41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288" name="Google Shape;28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5813" y="1098975"/>
            <a:ext cx="6472374" cy="3032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42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294" name="Google Shape;294;p4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42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296" name="Google Shape;29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5825" y="1098975"/>
            <a:ext cx="6472348" cy="3045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43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302" name="Google Shape;302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p43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304" name="Google Shape;30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5825" y="1102038"/>
            <a:ext cx="6472348" cy="3039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44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310" name="Google Shape;310;p4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" name="Google Shape;311;p44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312" name="Google Shape;31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5825" y="1103051"/>
            <a:ext cx="6472351" cy="3037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5"/>
          <p:cNvSpPr txBox="1"/>
          <p:nvPr>
            <p:ph type="ctrTitle"/>
          </p:nvPr>
        </p:nvSpPr>
        <p:spPr>
          <a:xfrm>
            <a:off x="966600" y="720000"/>
            <a:ext cx="6981600" cy="8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Just use timestamps…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318" name="Google Shape;318;p45"/>
          <p:cNvSpPr txBox="1"/>
          <p:nvPr>
            <p:ph idx="1" type="subTitle"/>
          </p:nvPr>
        </p:nvSpPr>
        <p:spPr>
          <a:xfrm>
            <a:off x="966250" y="1568400"/>
            <a:ext cx="6981600" cy="4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rPr>
              <a:t>Computer clock timestamps are unreliable</a:t>
            </a:r>
            <a:endParaRPr b="0">
              <a:solidFill>
                <a:schemeClr val="dk1"/>
              </a:solidFill>
              <a:latin typeface="Mulish SemiBold"/>
              <a:ea typeface="Mulish SemiBold"/>
              <a:cs typeface="Mulish SemiBold"/>
              <a:sym typeface="Mulish SemiBold"/>
            </a:endParaRPr>
          </a:p>
        </p:txBody>
      </p:sp>
      <p:sp>
        <p:nvSpPr>
          <p:cNvPr id="319" name="Google Shape;319;p45"/>
          <p:cNvSpPr txBox="1"/>
          <p:nvPr>
            <p:ph idx="1" type="subTitle"/>
          </p:nvPr>
        </p:nvSpPr>
        <p:spPr>
          <a:xfrm>
            <a:off x="966250" y="2151250"/>
            <a:ext cx="6693900" cy="19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ulish SemiBold"/>
              <a:buChar char="●"/>
            </a:pPr>
            <a:r>
              <a:rPr b="0" lang="en" sz="1800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rPr>
              <a:t>Physical clocks in computers are non-monotonic</a:t>
            </a:r>
            <a:endParaRPr b="0" sz="1800">
              <a:solidFill>
                <a:schemeClr val="dk1"/>
              </a:solidFill>
              <a:latin typeface="Mulish SemiBold"/>
              <a:ea typeface="Mulish SemiBold"/>
              <a:cs typeface="Mulish SemiBold"/>
              <a:sym typeface="Mulish SemiBol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ulish SemiBold"/>
              <a:buChar char="●"/>
            </a:pPr>
            <a:r>
              <a:rPr b="0" lang="en" sz="1800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rPr>
              <a:t>Clock drift</a:t>
            </a:r>
            <a:endParaRPr b="0" sz="1800">
              <a:solidFill>
                <a:schemeClr val="dk1"/>
              </a:solidFill>
              <a:latin typeface="Mulish SemiBold"/>
              <a:ea typeface="Mulish SemiBold"/>
              <a:cs typeface="Mulish SemiBold"/>
              <a:sym typeface="Mulish SemiBol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ulish SemiBold"/>
              <a:buChar char="●"/>
            </a:pPr>
            <a:r>
              <a:rPr b="0" lang="en" sz="1800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rPr>
              <a:t>Monotonic clocks can’t be </a:t>
            </a:r>
            <a:r>
              <a:rPr b="0" lang="en" sz="1800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rPr>
              <a:t>compared between multiple machines</a:t>
            </a:r>
            <a:endParaRPr b="0" sz="1800">
              <a:solidFill>
                <a:schemeClr val="dk1"/>
              </a:solidFill>
              <a:latin typeface="Mulish SemiBold"/>
              <a:ea typeface="Mulish SemiBold"/>
              <a:cs typeface="Mulish SemiBold"/>
              <a:sym typeface="Mulish SemiBol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ulish SemiBold"/>
              <a:buChar char="●"/>
            </a:pPr>
            <a:r>
              <a:rPr b="0" lang="en" sz="1800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rPr>
              <a:t>Distributed systems use logical clocks instead (or hybrid)</a:t>
            </a:r>
            <a:endParaRPr b="0" sz="1800">
              <a:solidFill>
                <a:schemeClr val="dk1"/>
              </a:solidFill>
              <a:latin typeface="Mulish SemiBold"/>
              <a:ea typeface="Mulish SemiBold"/>
              <a:cs typeface="Mulish SemiBold"/>
              <a:sym typeface="Mulish SemiBold"/>
            </a:endParaRPr>
          </a:p>
        </p:txBody>
      </p:sp>
      <p:grpSp>
        <p:nvGrpSpPr>
          <p:cNvPr id="320" name="Google Shape;320;p45"/>
          <p:cNvGrpSpPr/>
          <p:nvPr/>
        </p:nvGrpSpPr>
        <p:grpSpPr>
          <a:xfrm>
            <a:off x="966251" y="4543859"/>
            <a:ext cx="7211498" cy="342575"/>
            <a:chOff x="963021" y="4543859"/>
            <a:chExt cx="7211498" cy="342575"/>
          </a:xfrm>
        </p:grpSpPr>
        <p:pic>
          <p:nvPicPr>
            <p:cNvPr id="321" name="Google Shape;321;p4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63021" y="4543859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2" name="Google Shape;322;p45"/>
            <p:cNvSpPr txBox="1"/>
            <p:nvPr/>
          </p:nvSpPr>
          <p:spPr>
            <a:xfrm>
              <a:off x="691991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6"/>
          <p:cNvSpPr txBox="1"/>
          <p:nvPr>
            <p:ph type="ctrTitle"/>
          </p:nvPr>
        </p:nvSpPr>
        <p:spPr>
          <a:xfrm>
            <a:off x="311700" y="1445250"/>
            <a:ext cx="8520600" cy="225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Avoid concurrency</a:t>
            </a:r>
            <a:br>
              <a:rPr lang="en">
                <a:solidFill>
                  <a:schemeClr val="lt1"/>
                </a:solidFill>
              </a:rPr>
            </a:br>
            <a:r>
              <a:rPr lang="en">
                <a:solidFill>
                  <a:schemeClr val="lt1"/>
                </a:solidFill>
              </a:rPr>
              <a:t>b</a:t>
            </a:r>
            <a:r>
              <a:rPr lang="en">
                <a:solidFill>
                  <a:schemeClr val="lt1"/>
                </a:solidFill>
              </a:rPr>
              <a:t>y using</a:t>
            </a:r>
            <a:r>
              <a:rPr lang="en">
                <a:solidFill>
                  <a:schemeClr val="lt1"/>
                </a:solidFill>
              </a:rPr>
              <a:t> server?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328" name="Google Shape;328;p46"/>
          <p:cNvGrpSpPr/>
          <p:nvPr/>
        </p:nvGrpSpPr>
        <p:grpSpPr>
          <a:xfrm>
            <a:off x="311701" y="4564089"/>
            <a:ext cx="8520598" cy="369300"/>
            <a:chOff x="311701" y="4564089"/>
            <a:chExt cx="8520598" cy="369300"/>
          </a:xfrm>
        </p:grpSpPr>
        <p:pic>
          <p:nvPicPr>
            <p:cNvPr id="329" name="Google Shape;329;p4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64089"/>
              <a:ext cx="571825" cy="36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0" name="Google Shape;330;p46"/>
            <p:cNvSpPr txBox="1"/>
            <p:nvPr/>
          </p:nvSpPr>
          <p:spPr>
            <a:xfrm>
              <a:off x="7577699" y="45946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" name="Google Shape;335;p47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336" name="Google Shape;336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7" name="Google Shape;337;p47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338" name="Google Shape;33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3300" y="152400"/>
            <a:ext cx="6497399" cy="3074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" name="Google Shape;343;p48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344" name="Google Shape;344;p4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48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346" name="Google Shape;34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3300" y="152400"/>
            <a:ext cx="6497447" cy="3074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49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352" name="Google Shape;352;p4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3" name="Google Shape;353;p49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354" name="Google Shape;35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3300" y="152400"/>
            <a:ext cx="6497451" cy="4766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50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360" name="Google Shape;360;p5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1" name="Google Shape;361;p50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362" name="Google Shape;36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8399" y="152400"/>
            <a:ext cx="6487201" cy="476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EF4D8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6950"/>
            <a:ext cx="9144003" cy="526405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/>
          <p:nvPr/>
        </p:nvSpPr>
        <p:spPr>
          <a:xfrm>
            <a:off x="0" y="0"/>
            <a:ext cx="9166800" cy="4908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Mulish Black"/>
                <a:ea typeface="Mulish Black"/>
                <a:cs typeface="Mulish Black"/>
                <a:sym typeface="Mulish Black"/>
              </a:rPr>
              <a:t>https://</a:t>
            </a:r>
            <a:r>
              <a:rPr lang="en" sz="2300">
                <a:solidFill>
                  <a:schemeClr val="lt1"/>
                </a:solidFill>
                <a:latin typeface="Mulish Black"/>
                <a:ea typeface="Mulish Black"/>
                <a:cs typeface="Mulish Black"/>
                <a:sym typeface="Mulish Black"/>
              </a:rPr>
              <a:t>wpappointments.com</a:t>
            </a:r>
            <a:endParaRPr sz="2300">
              <a:solidFill>
                <a:schemeClr val="lt1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1"/>
          <p:cNvSpPr txBox="1"/>
          <p:nvPr>
            <p:ph type="ctrTitle"/>
          </p:nvPr>
        </p:nvSpPr>
        <p:spPr>
          <a:xfrm>
            <a:off x="966250" y="1327825"/>
            <a:ext cx="6981600" cy="8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Handling concurrent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editing</a:t>
            </a:r>
            <a:endParaRPr/>
          </a:p>
        </p:txBody>
      </p:sp>
      <p:sp>
        <p:nvSpPr>
          <p:cNvPr id="368" name="Google Shape;368;p51"/>
          <p:cNvSpPr txBox="1"/>
          <p:nvPr>
            <p:ph idx="1" type="subTitle"/>
          </p:nvPr>
        </p:nvSpPr>
        <p:spPr>
          <a:xfrm>
            <a:off x="966250" y="2324900"/>
            <a:ext cx="5142900" cy="19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ulish SemiBold"/>
              <a:buChar char="●"/>
            </a:pPr>
            <a:r>
              <a:rPr lang="en" sz="1800">
                <a:solidFill>
                  <a:schemeClr val="dk1"/>
                </a:solidFill>
              </a:rPr>
              <a:t>Strong eventual consistency</a:t>
            </a:r>
            <a:r>
              <a:rPr b="0" lang="en" sz="1800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rPr>
              <a:t>: everyone should see the same state</a:t>
            </a:r>
            <a:endParaRPr b="0" sz="1800">
              <a:solidFill>
                <a:schemeClr val="dk1"/>
              </a:solidFill>
              <a:latin typeface="Mulish SemiBold"/>
              <a:ea typeface="Mulish SemiBold"/>
              <a:cs typeface="Mulish SemiBold"/>
              <a:sym typeface="Mulish SemiBol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ulish SemiBold"/>
              <a:buChar char="●"/>
            </a:pPr>
            <a:r>
              <a:rPr lang="en" sz="1800">
                <a:solidFill>
                  <a:schemeClr val="dk1"/>
                </a:solidFill>
              </a:rPr>
              <a:t>Intent preservation</a:t>
            </a:r>
            <a:r>
              <a:rPr b="0" lang="en" sz="1800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rPr>
              <a:t>: The state should be reasonable</a:t>
            </a:r>
            <a:endParaRPr b="0" sz="1800">
              <a:solidFill>
                <a:schemeClr val="dk1"/>
              </a:solidFill>
              <a:latin typeface="Mulish SemiBold"/>
              <a:ea typeface="Mulish SemiBold"/>
              <a:cs typeface="Mulish SemiBold"/>
              <a:sym typeface="Mulish SemiBold"/>
            </a:endParaRPr>
          </a:p>
        </p:txBody>
      </p:sp>
      <p:grpSp>
        <p:nvGrpSpPr>
          <p:cNvPr id="369" name="Google Shape;369;p51"/>
          <p:cNvGrpSpPr/>
          <p:nvPr/>
        </p:nvGrpSpPr>
        <p:grpSpPr>
          <a:xfrm>
            <a:off x="966251" y="4543859"/>
            <a:ext cx="7211498" cy="342575"/>
            <a:chOff x="963021" y="4543859"/>
            <a:chExt cx="7211498" cy="342575"/>
          </a:xfrm>
        </p:grpSpPr>
        <p:pic>
          <p:nvPicPr>
            <p:cNvPr id="370" name="Google Shape;370;p5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63021" y="4543859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1" name="Google Shape;371;p51"/>
            <p:cNvSpPr txBox="1"/>
            <p:nvPr/>
          </p:nvSpPr>
          <p:spPr>
            <a:xfrm>
              <a:off x="691991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2"/>
          <p:cNvSpPr txBox="1"/>
          <p:nvPr>
            <p:ph type="ctrTitle"/>
          </p:nvPr>
        </p:nvSpPr>
        <p:spPr>
          <a:xfrm>
            <a:off x="311700" y="1445250"/>
            <a:ext cx="8520600" cy="225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Solutions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377" name="Google Shape;377;p52"/>
          <p:cNvGrpSpPr/>
          <p:nvPr/>
        </p:nvGrpSpPr>
        <p:grpSpPr>
          <a:xfrm>
            <a:off x="311701" y="4564089"/>
            <a:ext cx="8520598" cy="369300"/>
            <a:chOff x="311701" y="4564089"/>
            <a:chExt cx="8520598" cy="369300"/>
          </a:xfrm>
        </p:grpSpPr>
        <p:pic>
          <p:nvPicPr>
            <p:cNvPr id="378" name="Google Shape;378;p5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64089"/>
              <a:ext cx="571825" cy="36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9" name="Google Shape;379;p52"/>
            <p:cNvSpPr txBox="1"/>
            <p:nvPr/>
          </p:nvSpPr>
          <p:spPr>
            <a:xfrm>
              <a:off x="7577699" y="45946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3"/>
          <p:cNvSpPr txBox="1"/>
          <p:nvPr>
            <p:ph type="ctrTitle"/>
          </p:nvPr>
        </p:nvSpPr>
        <p:spPr>
          <a:xfrm>
            <a:off x="311700" y="1445250"/>
            <a:ext cx="8520600" cy="225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OT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—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CRDT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385" name="Google Shape;385;p53"/>
          <p:cNvGrpSpPr/>
          <p:nvPr/>
        </p:nvGrpSpPr>
        <p:grpSpPr>
          <a:xfrm>
            <a:off x="311701" y="4564089"/>
            <a:ext cx="8520598" cy="369300"/>
            <a:chOff x="311701" y="4564089"/>
            <a:chExt cx="8520598" cy="369300"/>
          </a:xfrm>
        </p:grpSpPr>
        <p:pic>
          <p:nvPicPr>
            <p:cNvPr id="386" name="Google Shape;386;p5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64089"/>
              <a:ext cx="571825" cy="36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7" name="Google Shape;387;p53"/>
            <p:cNvSpPr txBox="1"/>
            <p:nvPr/>
          </p:nvSpPr>
          <p:spPr>
            <a:xfrm>
              <a:off x="7577699" y="45946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4"/>
          <p:cNvSpPr txBox="1"/>
          <p:nvPr>
            <p:ph type="ctrTitle"/>
          </p:nvPr>
        </p:nvSpPr>
        <p:spPr>
          <a:xfrm>
            <a:off x="311700" y="1445250"/>
            <a:ext cx="8520600" cy="225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Operational Transformation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393" name="Google Shape;393;p54"/>
          <p:cNvGrpSpPr/>
          <p:nvPr/>
        </p:nvGrpSpPr>
        <p:grpSpPr>
          <a:xfrm>
            <a:off x="311701" y="4564089"/>
            <a:ext cx="8520598" cy="369300"/>
            <a:chOff x="311701" y="4564089"/>
            <a:chExt cx="8520598" cy="369300"/>
          </a:xfrm>
        </p:grpSpPr>
        <p:pic>
          <p:nvPicPr>
            <p:cNvPr id="394" name="Google Shape;394;p5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64089"/>
              <a:ext cx="571825" cy="36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5" name="Google Shape;395;p54"/>
            <p:cNvSpPr txBox="1"/>
            <p:nvPr/>
          </p:nvSpPr>
          <p:spPr>
            <a:xfrm>
              <a:off x="7577699" y="45946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55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401" name="Google Shape;401;p5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2" name="Google Shape;402;p55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403" name="Google Shape;403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8850" y="1530400"/>
            <a:ext cx="6026299" cy="208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56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409" name="Google Shape;409;p5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0" name="Google Shape;410;p56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411" name="Google Shape;41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4568" y="424075"/>
            <a:ext cx="2174866" cy="4295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" name="Google Shape;416;p57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417" name="Google Shape;417;p5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8" name="Google Shape;418;p57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419" name="Google Shape;419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2563" y="424075"/>
            <a:ext cx="5418863" cy="42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Google Shape;424;p58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425" name="Google Shape;425;p5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6" name="Google Shape;426;p58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427" name="Google Shape;427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4275" y="424075"/>
            <a:ext cx="5415426" cy="4295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59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433" name="Google Shape;433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4" name="Google Shape;434;p59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435" name="Google Shape;435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1875" y="424075"/>
            <a:ext cx="5864612" cy="4295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" name="Google Shape;440;p60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441" name="Google Shape;441;p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2" name="Google Shape;442;p60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443" name="Google Shape;443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7425" y="424075"/>
            <a:ext cx="5860664" cy="4295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EF4D8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0800"/>
            <a:ext cx="7456425" cy="5206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6425" y="3429000"/>
            <a:ext cx="1687575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56426" y="1714500"/>
            <a:ext cx="1687574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56426" y="0"/>
            <a:ext cx="1687574" cy="171450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/>
          <p:nvPr/>
        </p:nvSpPr>
        <p:spPr>
          <a:xfrm>
            <a:off x="0" y="0"/>
            <a:ext cx="7456500" cy="4908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Mulish Black"/>
                <a:ea typeface="Mulish Black"/>
                <a:cs typeface="Mulish Black"/>
                <a:sym typeface="Mulish Black"/>
              </a:rPr>
              <a:t>https://akademiagutenberga.pl</a:t>
            </a:r>
            <a:endParaRPr sz="2300">
              <a:solidFill>
                <a:schemeClr val="lt1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61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449" name="Google Shape;449;p6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0" name="Google Shape;450;p61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451" name="Google Shape;451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7425" y="424075"/>
            <a:ext cx="5860675" cy="4295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62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457" name="Google Shape;457;p6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8" name="Google Shape;458;p62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459" name="Google Shape;45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7425" y="424075"/>
            <a:ext cx="6130268" cy="42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63"/>
          <p:cNvGrpSpPr/>
          <p:nvPr/>
        </p:nvGrpSpPr>
        <p:grpSpPr>
          <a:xfrm>
            <a:off x="1195075" y="609900"/>
            <a:ext cx="7151925" cy="528150"/>
            <a:chOff x="690875" y="898550"/>
            <a:chExt cx="7151925" cy="528150"/>
          </a:xfrm>
        </p:grpSpPr>
        <p:grpSp>
          <p:nvGrpSpPr>
            <p:cNvPr id="465" name="Google Shape;465;p63"/>
            <p:cNvGrpSpPr/>
            <p:nvPr/>
          </p:nvGrpSpPr>
          <p:grpSpPr>
            <a:xfrm>
              <a:off x="690875" y="898550"/>
              <a:ext cx="3088225" cy="507900"/>
              <a:chOff x="445475" y="573850"/>
              <a:chExt cx="3088225" cy="507900"/>
            </a:xfrm>
          </p:grpSpPr>
          <p:sp>
            <p:nvSpPr>
              <p:cNvPr id="466" name="Google Shape;466;p63"/>
              <p:cNvSpPr txBox="1"/>
              <p:nvPr/>
            </p:nvSpPr>
            <p:spPr>
              <a:xfrm>
                <a:off x="445475" y="573850"/>
                <a:ext cx="17706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1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dOPT</a:t>
                </a:r>
                <a:endParaRPr sz="21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  <p:sp>
            <p:nvSpPr>
              <p:cNvPr id="467" name="Google Shape;467;p63"/>
              <p:cNvSpPr txBox="1"/>
              <p:nvPr/>
            </p:nvSpPr>
            <p:spPr>
              <a:xfrm>
                <a:off x="1763100" y="635350"/>
                <a:ext cx="1770600" cy="38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Ellis &amp; Gibbs, 1989</a:t>
                </a:r>
                <a:endParaRPr sz="13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</p:grpSp>
        <p:grpSp>
          <p:nvGrpSpPr>
            <p:cNvPr id="468" name="Google Shape;468;p63"/>
            <p:cNvGrpSpPr/>
            <p:nvPr/>
          </p:nvGrpSpPr>
          <p:grpSpPr>
            <a:xfrm>
              <a:off x="4384600" y="918800"/>
              <a:ext cx="3458200" cy="507900"/>
              <a:chOff x="445475" y="573850"/>
              <a:chExt cx="3458200" cy="507900"/>
            </a:xfrm>
          </p:grpSpPr>
          <p:sp>
            <p:nvSpPr>
              <p:cNvPr id="469" name="Google Shape;469;p63"/>
              <p:cNvSpPr txBox="1"/>
              <p:nvPr/>
            </p:nvSpPr>
            <p:spPr>
              <a:xfrm>
                <a:off x="445475" y="573850"/>
                <a:ext cx="17706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1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a</a:t>
                </a:r>
                <a:r>
                  <a:rPr lang="en" sz="21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dOPTed</a:t>
                </a:r>
                <a:endParaRPr sz="21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  <p:sp>
            <p:nvSpPr>
              <p:cNvPr id="470" name="Google Shape;470;p63"/>
              <p:cNvSpPr txBox="1"/>
              <p:nvPr/>
            </p:nvSpPr>
            <p:spPr>
              <a:xfrm>
                <a:off x="2133075" y="635350"/>
                <a:ext cx="1770600" cy="38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Ressel et al. 1996</a:t>
                </a:r>
                <a:endParaRPr sz="13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</p:grpSp>
      </p:grpSp>
      <p:grpSp>
        <p:nvGrpSpPr>
          <p:cNvPr id="471" name="Google Shape;471;p63"/>
          <p:cNvGrpSpPr/>
          <p:nvPr/>
        </p:nvGrpSpPr>
        <p:grpSpPr>
          <a:xfrm>
            <a:off x="1119650" y="1607050"/>
            <a:ext cx="7280774" cy="528150"/>
            <a:chOff x="615450" y="1831525"/>
            <a:chExt cx="7280774" cy="528150"/>
          </a:xfrm>
        </p:grpSpPr>
        <p:grpSp>
          <p:nvGrpSpPr>
            <p:cNvPr id="472" name="Google Shape;472;p63"/>
            <p:cNvGrpSpPr/>
            <p:nvPr/>
          </p:nvGrpSpPr>
          <p:grpSpPr>
            <a:xfrm>
              <a:off x="615450" y="1831525"/>
              <a:ext cx="3163650" cy="507900"/>
              <a:chOff x="370050" y="573850"/>
              <a:chExt cx="3163650" cy="507900"/>
            </a:xfrm>
          </p:grpSpPr>
          <p:sp>
            <p:nvSpPr>
              <p:cNvPr id="473" name="Google Shape;473;p63"/>
              <p:cNvSpPr txBox="1"/>
              <p:nvPr/>
            </p:nvSpPr>
            <p:spPr>
              <a:xfrm>
                <a:off x="370050" y="573850"/>
                <a:ext cx="17706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1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Jupiter</a:t>
                </a:r>
                <a:endParaRPr sz="21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  <p:sp>
            <p:nvSpPr>
              <p:cNvPr id="474" name="Google Shape;474;p63"/>
              <p:cNvSpPr txBox="1"/>
              <p:nvPr/>
            </p:nvSpPr>
            <p:spPr>
              <a:xfrm>
                <a:off x="1763100" y="635350"/>
                <a:ext cx="1770600" cy="38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Nichols et al.</a:t>
                </a: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 </a:t>
                </a: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1995</a:t>
                </a:r>
                <a:endParaRPr sz="13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</p:grpSp>
        <p:grpSp>
          <p:nvGrpSpPr>
            <p:cNvPr id="475" name="Google Shape;475;p63"/>
            <p:cNvGrpSpPr/>
            <p:nvPr/>
          </p:nvGrpSpPr>
          <p:grpSpPr>
            <a:xfrm>
              <a:off x="4482646" y="1851775"/>
              <a:ext cx="3413578" cy="507900"/>
              <a:chOff x="543525" y="573850"/>
              <a:chExt cx="3298143" cy="507900"/>
            </a:xfrm>
          </p:grpSpPr>
          <p:sp>
            <p:nvSpPr>
              <p:cNvPr id="476" name="Google Shape;476;p63"/>
              <p:cNvSpPr txBox="1"/>
              <p:nvPr/>
            </p:nvSpPr>
            <p:spPr>
              <a:xfrm>
                <a:off x="543525" y="573850"/>
                <a:ext cx="17706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1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SOCT2</a:t>
                </a:r>
                <a:endParaRPr sz="21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  <p:sp>
            <p:nvSpPr>
              <p:cNvPr id="477" name="Google Shape;477;p63"/>
              <p:cNvSpPr txBox="1"/>
              <p:nvPr/>
            </p:nvSpPr>
            <p:spPr>
              <a:xfrm>
                <a:off x="2071068" y="635350"/>
                <a:ext cx="1770600" cy="38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Suleiman et al. </a:t>
                </a: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1997</a:t>
                </a:r>
                <a:endParaRPr sz="13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</p:grpSp>
      </p:grpSp>
      <p:grpSp>
        <p:nvGrpSpPr>
          <p:cNvPr id="478" name="Google Shape;478;p63"/>
          <p:cNvGrpSpPr/>
          <p:nvPr/>
        </p:nvGrpSpPr>
        <p:grpSpPr>
          <a:xfrm>
            <a:off x="968800" y="2604200"/>
            <a:ext cx="7431624" cy="528150"/>
            <a:chOff x="464600" y="2745625"/>
            <a:chExt cx="7431624" cy="528150"/>
          </a:xfrm>
        </p:grpSpPr>
        <p:grpSp>
          <p:nvGrpSpPr>
            <p:cNvPr id="479" name="Google Shape;479;p63"/>
            <p:cNvGrpSpPr/>
            <p:nvPr/>
          </p:nvGrpSpPr>
          <p:grpSpPr>
            <a:xfrm>
              <a:off x="464600" y="2745625"/>
              <a:ext cx="3314500" cy="507900"/>
              <a:chOff x="219200" y="573850"/>
              <a:chExt cx="3314500" cy="507900"/>
            </a:xfrm>
          </p:grpSpPr>
          <p:sp>
            <p:nvSpPr>
              <p:cNvPr id="480" name="Google Shape;480;p63"/>
              <p:cNvSpPr txBox="1"/>
              <p:nvPr/>
            </p:nvSpPr>
            <p:spPr>
              <a:xfrm>
                <a:off x="219200" y="573850"/>
                <a:ext cx="17706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1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SOCT3/4</a:t>
                </a:r>
                <a:endParaRPr sz="21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  <p:sp>
            <p:nvSpPr>
              <p:cNvPr id="481" name="Google Shape;481;p63"/>
              <p:cNvSpPr txBox="1"/>
              <p:nvPr/>
            </p:nvSpPr>
            <p:spPr>
              <a:xfrm>
                <a:off x="1763100" y="635350"/>
                <a:ext cx="1770600" cy="38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Vidot et al.</a:t>
                </a: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 2000</a:t>
                </a:r>
                <a:endParaRPr sz="13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</p:grpSp>
        <p:grpSp>
          <p:nvGrpSpPr>
            <p:cNvPr id="482" name="Google Shape;482;p63"/>
            <p:cNvGrpSpPr/>
            <p:nvPr/>
          </p:nvGrpSpPr>
          <p:grpSpPr>
            <a:xfrm>
              <a:off x="4571998" y="2765875"/>
              <a:ext cx="3324226" cy="507900"/>
              <a:chOff x="629855" y="573850"/>
              <a:chExt cx="3211812" cy="507900"/>
            </a:xfrm>
          </p:grpSpPr>
          <p:sp>
            <p:nvSpPr>
              <p:cNvPr id="483" name="Google Shape;483;p63"/>
              <p:cNvSpPr txBox="1"/>
              <p:nvPr/>
            </p:nvSpPr>
            <p:spPr>
              <a:xfrm>
                <a:off x="629855" y="573850"/>
                <a:ext cx="8898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1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IMDR</a:t>
                </a:r>
                <a:endParaRPr sz="21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  <p:sp>
            <p:nvSpPr>
              <p:cNvPr id="484" name="Google Shape;484;p63"/>
              <p:cNvSpPr txBox="1"/>
              <p:nvPr/>
            </p:nvSpPr>
            <p:spPr>
              <a:xfrm>
                <a:off x="2071068" y="635350"/>
                <a:ext cx="1770600" cy="38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Imine et al.</a:t>
                </a: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 2003</a:t>
                </a:r>
                <a:endParaRPr sz="13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</p:grpSp>
      </p:grpSp>
      <p:grpSp>
        <p:nvGrpSpPr>
          <p:cNvPr id="485" name="Google Shape;485;p63"/>
          <p:cNvGrpSpPr/>
          <p:nvPr/>
        </p:nvGrpSpPr>
        <p:grpSpPr>
          <a:xfrm>
            <a:off x="1283400" y="3590150"/>
            <a:ext cx="7117024" cy="528150"/>
            <a:chOff x="779200" y="3599400"/>
            <a:chExt cx="7117024" cy="528150"/>
          </a:xfrm>
        </p:grpSpPr>
        <p:grpSp>
          <p:nvGrpSpPr>
            <p:cNvPr id="486" name="Google Shape;486;p63"/>
            <p:cNvGrpSpPr/>
            <p:nvPr/>
          </p:nvGrpSpPr>
          <p:grpSpPr>
            <a:xfrm>
              <a:off x="779200" y="3599400"/>
              <a:ext cx="2999900" cy="507900"/>
              <a:chOff x="533800" y="573850"/>
              <a:chExt cx="2999900" cy="507900"/>
            </a:xfrm>
          </p:grpSpPr>
          <p:sp>
            <p:nvSpPr>
              <p:cNvPr id="487" name="Google Shape;487;p63"/>
              <p:cNvSpPr txBox="1"/>
              <p:nvPr/>
            </p:nvSpPr>
            <p:spPr>
              <a:xfrm>
                <a:off x="533800" y="573850"/>
                <a:ext cx="7269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1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SDT</a:t>
                </a:r>
                <a:endParaRPr sz="21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  <p:sp>
            <p:nvSpPr>
              <p:cNvPr id="488" name="Google Shape;488;p63"/>
              <p:cNvSpPr txBox="1"/>
              <p:nvPr/>
            </p:nvSpPr>
            <p:spPr>
              <a:xfrm>
                <a:off x="1763100" y="635350"/>
                <a:ext cx="1770600" cy="38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Li &amp; Li</a:t>
                </a: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 2004</a:t>
                </a:r>
                <a:endParaRPr sz="13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</p:grpSp>
        <p:grpSp>
          <p:nvGrpSpPr>
            <p:cNvPr id="489" name="Google Shape;489;p63"/>
            <p:cNvGrpSpPr/>
            <p:nvPr/>
          </p:nvGrpSpPr>
          <p:grpSpPr>
            <a:xfrm>
              <a:off x="4712673" y="3619650"/>
              <a:ext cx="3183551" cy="507900"/>
              <a:chOff x="765773" y="573850"/>
              <a:chExt cx="3075895" cy="507900"/>
            </a:xfrm>
          </p:grpSpPr>
          <p:sp>
            <p:nvSpPr>
              <p:cNvPr id="490" name="Google Shape;490;p63"/>
              <p:cNvSpPr txBox="1"/>
              <p:nvPr/>
            </p:nvSpPr>
            <p:spPr>
              <a:xfrm>
                <a:off x="765773" y="573850"/>
                <a:ext cx="6678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1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TTF</a:t>
                </a:r>
                <a:endParaRPr sz="21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  <p:sp>
            <p:nvSpPr>
              <p:cNvPr id="491" name="Google Shape;491;p63"/>
              <p:cNvSpPr txBox="1"/>
              <p:nvPr/>
            </p:nvSpPr>
            <p:spPr>
              <a:xfrm>
                <a:off x="2071068" y="635350"/>
                <a:ext cx="1770600" cy="38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Oster et al.</a:t>
                </a: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 2006</a:t>
                </a:r>
                <a:endParaRPr sz="13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</p:grpSp>
      </p:grpSp>
      <p:sp>
        <p:nvSpPr>
          <p:cNvPr id="492" name="Google Shape;492;p63"/>
          <p:cNvSpPr txBox="1"/>
          <p:nvPr/>
        </p:nvSpPr>
        <p:spPr>
          <a:xfrm>
            <a:off x="370000" y="4628200"/>
            <a:ext cx="8026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Credit: Martin Kleppmann </a:t>
            </a:r>
            <a:r>
              <a:rPr lang="en" sz="1000"/>
              <a:t>https://youtu.be/B5NULPSiOGw?t=732</a:t>
            </a:r>
            <a:endParaRPr sz="10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7" name="Google Shape;497;p64"/>
          <p:cNvGrpSpPr/>
          <p:nvPr/>
        </p:nvGrpSpPr>
        <p:grpSpPr>
          <a:xfrm>
            <a:off x="856500" y="609900"/>
            <a:ext cx="7490500" cy="528150"/>
            <a:chOff x="352300" y="898550"/>
            <a:chExt cx="7490500" cy="528150"/>
          </a:xfrm>
        </p:grpSpPr>
        <p:grpSp>
          <p:nvGrpSpPr>
            <p:cNvPr id="498" name="Google Shape;498;p64"/>
            <p:cNvGrpSpPr/>
            <p:nvPr/>
          </p:nvGrpSpPr>
          <p:grpSpPr>
            <a:xfrm>
              <a:off x="690875" y="898550"/>
              <a:ext cx="3088225" cy="507900"/>
              <a:chOff x="445475" y="573850"/>
              <a:chExt cx="3088225" cy="507900"/>
            </a:xfrm>
          </p:grpSpPr>
          <p:sp>
            <p:nvSpPr>
              <p:cNvPr id="499" name="Google Shape;499;p64"/>
              <p:cNvSpPr txBox="1"/>
              <p:nvPr/>
            </p:nvSpPr>
            <p:spPr>
              <a:xfrm>
                <a:off x="445475" y="573850"/>
                <a:ext cx="17706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1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dOPT</a:t>
                </a:r>
                <a:endParaRPr sz="21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  <p:sp>
            <p:nvSpPr>
              <p:cNvPr id="500" name="Google Shape;500;p64"/>
              <p:cNvSpPr txBox="1"/>
              <p:nvPr/>
            </p:nvSpPr>
            <p:spPr>
              <a:xfrm>
                <a:off x="1763100" y="635350"/>
                <a:ext cx="1770600" cy="38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Ellis &amp; Gibbs, 1989</a:t>
                </a:r>
                <a:endParaRPr sz="13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</p:grpSp>
        <p:sp>
          <p:nvSpPr>
            <p:cNvPr id="501" name="Google Shape;501;p64"/>
            <p:cNvSpPr/>
            <p:nvPr/>
          </p:nvSpPr>
          <p:spPr>
            <a:xfrm>
              <a:off x="352300" y="1118000"/>
              <a:ext cx="1580700" cy="69000"/>
            </a:xfrm>
            <a:prstGeom prst="mathMinus">
              <a:avLst>
                <a:gd fmla="val 23520" name="adj1"/>
              </a:avLst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02" name="Google Shape;502;p64"/>
            <p:cNvGrpSpPr/>
            <p:nvPr/>
          </p:nvGrpSpPr>
          <p:grpSpPr>
            <a:xfrm>
              <a:off x="4384600" y="918800"/>
              <a:ext cx="3458200" cy="507900"/>
              <a:chOff x="445475" y="573850"/>
              <a:chExt cx="3458200" cy="507900"/>
            </a:xfrm>
          </p:grpSpPr>
          <p:sp>
            <p:nvSpPr>
              <p:cNvPr id="503" name="Google Shape;503;p64"/>
              <p:cNvSpPr txBox="1"/>
              <p:nvPr/>
            </p:nvSpPr>
            <p:spPr>
              <a:xfrm>
                <a:off x="445475" y="573850"/>
                <a:ext cx="17706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1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adOPTed</a:t>
                </a:r>
                <a:endParaRPr sz="21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  <p:sp>
            <p:nvSpPr>
              <p:cNvPr id="504" name="Google Shape;504;p64"/>
              <p:cNvSpPr txBox="1"/>
              <p:nvPr/>
            </p:nvSpPr>
            <p:spPr>
              <a:xfrm>
                <a:off x="2133075" y="635350"/>
                <a:ext cx="1770600" cy="38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Ressel et al. 1996</a:t>
                </a:r>
                <a:endParaRPr sz="13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</p:grpSp>
        <p:sp>
          <p:nvSpPr>
            <p:cNvPr id="505" name="Google Shape;505;p64"/>
            <p:cNvSpPr/>
            <p:nvPr/>
          </p:nvSpPr>
          <p:spPr>
            <a:xfrm>
              <a:off x="3986825" y="1138250"/>
              <a:ext cx="2178600" cy="69000"/>
            </a:xfrm>
            <a:prstGeom prst="mathMinus">
              <a:avLst>
                <a:gd fmla="val 28768" name="adj1"/>
              </a:avLst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6" name="Google Shape;506;p64"/>
          <p:cNvGrpSpPr/>
          <p:nvPr/>
        </p:nvGrpSpPr>
        <p:grpSpPr>
          <a:xfrm>
            <a:off x="1119650" y="1607050"/>
            <a:ext cx="7280774" cy="528150"/>
            <a:chOff x="615450" y="1831525"/>
            <a:chExt cx="7280774" cy="528150"/>
          </a:xfrm>
        </p:grpSpPr>
        <p:grpSp>
          <p:nvGrpSpPr>
            <p:cNvPr id="507" name="Google Shape;507;p64"/>
            <p:cNvGrpSpPr/>
            <p:nvPr/>
          </p:nvGrpSpPr>
          <p:grpSpPr>
            <a:xfrm>
              <a:off x="615450" y="1831525"/>
              <a:ext cx="3163650" cy="507900"/>
              <a:chOff x="370050" y="573850"/>
              <a:chExt cx="3163650" cy="507900"/>
            </a:xfrm>
          </p:grpSpPr>
          <p:sp>
            <p:nvSpPr>
              <p:cNvPr id="508" name="Google Shape;508;p64"/>
              <p:cNvSpPr txBox="1"/>
              <p:nvPr/>
            </p:nvSpPr>
            <p:spPr>
              <a:xfrm>
                <a:off x="370050" y="573850"/>
                <a:ext cx="17706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1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Jupiter</a:t>
                </a:r>
                <a:endParaRPr sz="21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  <p:sp>
            <p:nvSpPr>
              <p:cNvPr id="509" name="Google Shape;509;p64"/>
              <p:cNvSpPr txBox="1"/>
              <p:nvPr/>
            </p:nvSpPr>
            <p:spPr>
              <a:xfrm>
                <a:off x="1763100" y="635350"/>
                <a:ext cx="1770600" cy="38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Nichols et al. 1995</a:t>
                </a:r>
                <a:endParaRPr sz="13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</p:grpSp>
        <p:grpSp>
          <p:nvGrpSpPr>
            <p:cNvPr id="510" name="Google Shape;510;p64"/>
            <p:cNvGrpSpPr/>
            <p:nvPr/>
          </p:nvGrpSpPr>
          <p:grpSpPr>
            <a:xfrm>
              <a:off x="4482646" y="1851775"/>
              <a:ext cx="3413578" cy="507900"/>
              <a:chOff x="543525" y="573850"/>
              <a:chExt cx="3298143" cy="507900"/>
            </a:xfrm>
          </p:grpSpPr>
          <p:sp>
            <p:nvSpPr>
              <p:cNvPr id="511" name="Google Shape;511;p64"/>
              <p:cNvSpPr txBox="1"/>
              <p:nvPr/>
            </p:nvSpPr>
            <p:spPr>
              <a:xfrm>
                <a:off x="543525" y="573850"/>
                <a:ext cx="17706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1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SOCT2</a:t>
                </a:r>
                <a:endParaRPr sz="21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  <p:sp>
            <p:nvSpPr>
              <p:cNvPr id="512" name="Google Shape;512;p64"/>
              <p:cNvSpPr txBox="1"/>
              <p:nvPr/>
            </p:nvSpPr>
            <p:spPr>
              <a:xfrm>
                <a:off x="2071068" y="635350"/>
                <a:ext cx="1770600" cy="38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Suleiman et al. 1997</a:t>
                </a:r>
                <a:endParaRPr sz="13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</p:grpSp>
        <p:sp>
          <p:nvSpPr>
            <p:cNvPr id="513" name="Google Shape;513;p64"/>
            <p:cNvSpPr/>
            <p:nvPr/>
          </p:nvSpPr>
          <p:spPr>
            <a:xfrm>
              <a:off x="3986825" y="2071225"/>
              <a:ext cx="2178600" cy="69000"/>
            </a:xfrm>
            <a:prstGeom prst="mathMinus">
              <a:avLst>
                <a:gd fmla="val 28768" name="adj1"/>
              </a:avLst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4" name="Google Shape;514;p64"/>
          <p:cNvGrpSpPr/>
          <p:nvPr/>
        </p:nvGrpSpPr>
        <p:grpSpPr>
          <a:xfrm>
            <a:off x="968800" y="2604200"/>
            <a:ext cx="7431624" cy="528150"/>
            <a:chOff x="464600" y="2745625"/>
            <a:chExt cx="7431624" cy="528150"/>
          </a:xfrm>
        </p:grpSpPr>
        <p:grpSp>
          <p:nvGrpSpPr>
            <p:cNvPr id="515" name="Google Shape;515;p64"/>
            <p:cNvGrpSpPr/>
            <p:nvPr/>
          </p:nvGrpSpPr>
          <p:grpSpPr>
            <a:xfrm>
              <a:off x="464600" y="2745625"/>
              <a:ext cx="3314500" cy="507900"/>
              <a:chOff x="219200" y="573850"/>
              <a:chExt cx="3314500" cy="507900"/>
            </a:xfrm>
          </p:grpSpPr>
          <p:sp>
            <p:nvSpPr>
              <p:cNvPr id="516" name="Google Shape;516;p64"/>
              <p:cNvSpPr txBox="1"/>
              <p:nvPr/>
            </p:nvSpPr>
            <p:spPr>
              <a:xfrm>
                <a:off x="219200" y="573850"/>
                <a:ext cx="17706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1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SOCT3/4</a:t>
                </a:r>
                <a:endParaRPr sz="21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  <p:sp>
            <p:nvSpPr>
              <p:cNvPr id="517" name="Google Shape;517;p64"/>
              <p:cNvSpPr txBox="1"/>
              <p:nvPr/>
            </p:nvSpPr>
            <p:spPr>
              <a:xfrm>
                <a:off x="1763100" y="635350"/>
                <a:ext cx="1770600" cy="38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Vidot et al. 2000</a:t>
                </a:r>
                <a:endParaRPr sz="13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</p:grpSp>
        <p:grpSp>
          <p:nvGrpSpPr>
            <p:cNvPr id="518" name="Google Shape;518;p64"/>
            <p:cNvGrpSpPr/>
            <p:nvPr/>
          </p:nvGrpSpPr>
          <p:grpSpPr>
            <a:xfrm>
              <a:off x="4571998" y="2765875"/>
              <a:ext cx="3324226" cy="507900"/>
              <a:chOff x="629855" y="573850"/>
              <a:chExt cx="3211812" cy="507900"/>
            </a:xfrm>
          </p:grpSpPr>
          <p:sp>
            <p:nvSpPr>
              <p:cNvPr id="519" name="Google Shape;519;p64"/>
              <p:cNvSpPr txBox="1"/>
              <p:nvPr/>
            </p:nvSpPr>
            <p:spPr>
              <a:xfrm>
                <a:off x="629855" y="573850"/>
                <a:ext cx="8898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1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IMDR</a:t>
                </a:r>
                <a:endParaRPr sz="21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  <p:sp>
            <p:nvSpPr>
              <p:cNvPr id="520" name="Google Shape;520;p64"/>
              <p:cNvSpPr txBox="1"/>
              <p:nvPr/>
            </p:nvSpPr>
            <p:spPr>
              <a:xfrm>
                <a:off x="2071068" y="635350"/>
                <a:ext cx="1770600" cy="38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Imine et al. 2003</a:t>
                </a:r>
                <a:endParaRPr sz="13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</p:grpSp>
        <p:sp>
          <p:nvSpPr>
            <p:cNvPr id="521" name="Google Shape;521;p64"/>
            <p:cNvSpPr/>
            <p:nvPr/>
          </p:nvSpPr>
          <p:spPr>
            <a:xfrm>
              <a:off x="3986825" y="2985325"/>
              <a:ext cx="2178600" cy="69000"/>
            </a:xfrm>
            <a:prstGeom prst="mathMinus">
              <a:avLst>
                <a:gd fmla="val 28768" name="adj1"/>
              </a:avLst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2" name="Google Shape;522;p64"/>
          <p:cNvGrpSpPr/>
          <p:nvPr/>
        </p:nvGrpSpPr>
        <p:grpSpPr>
          <a:xfrm>
            <a:off x="856500" y="3590150"/>
            <a:ext cx="7543924" cy="528150"/>
            <a:chOff x="352300" y="3599400"/>
            <a:chExt cx="7543924" cy="528150"/>
          </a:xfrm>
        </p:grpSpPr>
        <p:grpSp>
          <p:nvGrpSpPr>
            <p:cNvPr id="523" name="Google Shape;523;p64"/>
            <p:cNvGrpSpPr/>
            <p:nvPr/>
          </p:nvGrpSpPr>
          <p:grpSpPr>
            <a:xfrm>
              <a:off x="779200" y="3599400"/>
              <a:ext cx="2999900" cy="507900"/>
              <a:chOff x="533800" y="573850"/>
              <a:chExt cx="2999900" cy="507900"/>
            </a:xfrm>
          </p:grpSpPr>
          <p:sp>
            <p:nvSpPr>
              <p:cNvPr id="524" name="Google Shape;524;p64"/>
              <p:cNvSpPr txBox="1"/>
              <p:nvPr/>
            </p:nvSpPr>
            <p:spPr>
              <a:xfrm>
                <a:off x="533800" y="573850"/>
                <a:ext cx="7269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1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SDT</a:t>
                </a:r>
                <a:endParaRPr sz="21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  <p:sp>
            <p:nvSpPr>
              <p:cNvPr id="525" name="Google Shape;525;p64"/>
              <p:cNvSpPr txBox="1"/>
              <p:nvPr/>
            </p:nvSpPr>
            <p:spPr>
              <a:xfrm>
                <a:off x="1763100" y="635350"/>
                <a:ext cx="1770600" cy="38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Li &amp; Li 2004</a:t>
                </a:r>
                <a:endParaRPr sz="13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</p:grpSp>
        <p:sp>
          <p:nvSpPr>
            <p:cNvPr id="526" name="Google Shape;526;p64"/>
            <p:cNvSpPr/>
            <p:nvPr/>
          </p:nvSpPr>
          <p:spPr>
            <a:xfrm>
              <a:off x="352300" y="3818850"/>
              <a:ext cx="1580700" cy="69000"/>
            </a:xfrm>
            <a:prstGeom prst="mathMinus">
              <a:avLst>
                <a:gd fmla="val 23520" name="adj1"/>
              </a:avLst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27" name="Google Shape;527;p64"/>
            <p:cNvGrpSpPr/>
            <p:nvPr/>
          </p:nvGrpSpPr>
          <p:grpSpPr>
            <a:xfrm>
              <a:off x="4712673" y="3619650"/>
              <a:ext cx="3183551" cy="507900"/>
              <a:chOff x="765773" y="573850"/>
              <a:chExt cx="3075895" cy="507900"/>
            </a:xfrm>
          </p:grpSpPr>
          <p:sp>
            <p:nvSpPr>
              <p:cNvPr id="528" name="Google Shape;528;p64"/>
              <p:cNvSpPr txBox="1"/>
              <p:nvPr/>
            </p:nvSpPr>
            <p:spPr>
              <a:xfrm>
                <a:off x="765773" y="573850"/>
                <a:ext cx="6678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1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TTF</a:t>
                </a:r>
                <a:endParaRPr sz="21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  <p:sp>
            <p:nvSpPr>
              <p:cNvPr id="529" name="Google Shape;529;p64"/>
              <p:cNvSpPr txBox="1"/>
              <p:nvPr/>
            </p:nvSpPr>
            <p:spPr>
              <a:xfrm>
                <a:off x="2071068" y="635350"/>
                <a:ext cx="1770600" cy="38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Oster et al. 2006</a:t>
                </a:r>
                <a:endParaRPr sz="13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</p:grpSp>
      </p:grpSp>
      <p:sp>
        <p:nvSpPr>
          <p:cNvPr id="530" name="Google Shape;530;p64"/>
          <p:cNvSpPr/>
          <p:nvPr/>
        </p:nvSpPr>
        <p:spPr>
          <a:xfrm>
            <a:off x="743588" y="1462950"/>
            <a:ext cx="3642300" cy="18627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64"/>
          <p:cNvSpPr txBox="1"/>
          <p:nvPr/>
        </p:nvSpPr>
        <p:spPr>
          <a:xfrm>
            <a:off x="370000" y="4628200"/>
            <a:ext cx="8026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Credit: Martin Kleppmann </a:t>
            </a:r>
            <a:r>
              <a:rPr lang="en" sz="1000"/>
              <a:t>https://youtu.be/B5NULPSiOGw?t=732</a:t>
            </a:r>
            <a:endParaRPr sz="10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65"/>
          <p:cNvSpPr txBox="1"/>
          <p:nvPr>
            <p:ph type="ctrTitle"/>
          </p:nvPr>
        </p:nvSpPr>
        <p:spPr>
          <a:xfrm>
            <a:off x="311700" y="1445250"/>
            <a:ext cx="8520600" cy="225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Order matters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537" name="Google Shape;537;p65"/>
          <p:cNvGrpSpPr/>
          <p:nvPr/>
        </p:nvGrpSpPr>
        <p:grpSpPr>
          <a:xfrm>
            <a:off x="311701" y="4564089"/>
            <a:ext cx="8520598" cy="369300"/>
            <a:chOff x="311701" y="4564089"/>
            <a:chExt cx="8520598" cy="369300"/>
          </a:xfrm>
        </p:grpSpPr>
        <p:pic>
          <p:nvPicPr>
            <p:cNvPr id="538" name="Google Shape;538;p6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64089"/>
              <a:ext cx="571825" cy="36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9" name="Google Shape;539;p65"/>
            <p:cNvSpPr txBox="1"/>
            <p:nvPr/>
          </p:nvSpPr>
          <p:spPr>
            <a:xfrm>
              <a:off x="7577699" y="45946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66"/>
          <p:cNvSpPr txBox="1"/>
          <p:nvPr>
            <p:ph type="ctrTitle"/>
          </p:nvPr>
        </p:nvSpPr>
        <p:spPr>
          <a:xfrm>
            <a:off x="311700" y="1445250"/>
            <a:ext cx="8520600" cy="225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What if operations are…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545" name="Google Shape;545;p66"/>
          <p:cNvGrpSpPr/>
          <p:nvPr/>
        </p:nvGrpSpPr>
        <p:grpSpPr>
          <a:xfrm>
            <a:off x="311701" y="4564089"/>
            <a:ext cx="8520598" cy="369300"/>
            <a:chOff x="311701" y="4564089"/>
            <a:chExt cx="8520598" cy="369300"/>
          </a:xfrm>
        </p:grpSpPr>
        <p:pic>
          <p:nvPicPr>
            <p:cNvPr id="546" name="Google Shape;546;p6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64089"/>
              <a:ext cx="571825" cy="36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7" name="Google Shape;547;p66"/>
            <p:cNvSpPr txBox="1"/>
            <p:nvPr/>
          </p:nvSpPr>
          <p:spPr>
            <a:xfrm>
              <a:off x="7577699" y="45946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67"/>
          <p:cNvSpPr txBox="1"/>
          <p:nvPr>
            <p:ph type="ctrTitle"/>
          </p:nvPr>
        </p:nvSpPr>
        <p:spPr>
          <a:xfrm>
            <a:off x="311700" y="1445250"/>
            <a:ext cx="8520600" cy="225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…c</a:t>
            </a:r>
            <a:r>
              <a:rPr lang="en">
                <a:solidFill>
                  <a:schemeClr val="lt1"/>
                </a:solidFill>
              </a:rPr>
              <a:t>ommutative…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553" name="Google Shape;553;p67"/>
          <p:cNvGrpSpPr/>
          <p:nvPr/>
        </p:nvGrpSpPr>
        <p:grpSpPr>
          <a:xfrm>
            <a:off x="311701" y="4564089"/>
            <a:ext cx="8520598" cy="369300"/>
            <a:chOff x="311701" y="4564089"/>
            <a:chExt cx="8520598" cy="369300"/>
          </a:xfrm>
        </p:grpSpPr>
        <p:pic>
          <p:nvPicPr>
            <p:cNvPr id="554" name="Google Shape;554;p6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64089"/>
              <a:ext cx="571825" cy="36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5" name="Google Shape;555;p67"/>
            <p:cNvSpPr txBox="1"/>
            <p:nvPr/>
          </p:nvSpPr>
          <p:spPr>
            <a:xfrm>
              <a:off x="7577699" y="45946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0" name="Google Shape;560;p68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561" name="Google Shape;561;p6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68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sp>
        <p:nvSpPr>
          <p:cNvPr id="563" name="Google Shape;563;p68"/>
          <p:cNvSpPr txBox="1"/>
          <p:nvPr>
            <p:ph type="ctrTitle"/>
          </p:nvPr>
        </p:nvSpPr>
        <p:spPr>
          <a:xfrm>
            <a:off x="311700" y="1445250"/>
            <a:ext cx="8520600" cy="225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x 5 x 10 = 150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8" name="Google Shape;568;p69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569" name="Google Shape;569;p6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0" name="Google Shape;570;p69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sp>
        <p:nvSpPr>
          <p:cNvPr id="571" name="Google Shape;571;p69"/>
          <p:cNvSpPr txBox="1"/>
          <p:nvPr>
            <p:ph type="ctrTitle"/>
          </p:nvPr>
        </p:nvSpPr>
        <p:spPr>
          <a:xfrm>
            <a:off x="311700" y="1445250"/>
            <a:ext cx="8520600" cy="225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x 10 x 5 = 150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" name="Google Shape;576;p70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577" name="Google Shape;577;p7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8" name="Google Shape;578;p70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sp>
        <p:nvSpPr>
          <p:cNvPr id="579" name="Google Shape;579;p70"/>
          <p:cNvSpPr txBox="1"/>
          <p:nvPr>
            <p:ph type="ctrTitle"/>
          </p:nvPr>
        </p:nvSpPr>
        <p:spPr>
          <a:xfrm>
            <a:off x="311700" y="1445250"/>
            <a:ext cx="8520600" cy="225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 x 5</a:t>
            </a:r>
            <a:r>
              <a:rPr lang="en"/>
              <a:t> x 3 = 150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EF4D8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0800"/>
            <a:ext cx="7456425" cy="5206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6425" y="3429000"/>
            <a:ext cx="1687575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56426" y="1714500"/>
            <a:ext cx="1687574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56426" y="0"/>
            <a:ext cx="1687574" cy="171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32500" y="1146375"/>
            <a:ext cx="3948101" cy="445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10974" y="1034325"/>
            <a:ext cx="3783326" cy="429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41075" y="-1054325"/>
            <a:ext cx="3948101" cy="4203797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/>
          <p:nvPr/>
        </p:nvSpPr>
        <p:spPr>
          <a:xfrm>
            <a:off x="0" y="0"/>
            <a:ext cx="7456500" cy="4908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Mulish Black"/>
                <a:ea typeface="Mulish Black"/>
                <a:cs typeface="Mulish Black"/>
                <a:sym typeface="Mulish Black"/>
              </a:rPr>
              <a:t>https://akademiagutenberga.pl</a:t>
            </a:r>
            <a:endParaRPr sz="2300">
              <a:solidFill>
                <a:schemeClr val="lt1"/>
              </a:solidFill>
              <a:latin typeface="Mulish Black"/>
              <a:ea typeface="Mulish Black"/>
              <a:cs typeface="Mulish Black"/>
              <a:sym typeface="Mulish Black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71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585" name="Google Shape;585;p7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6" name="Google Shape;586;p71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sp>
        <p:nvSpPr>
          <p:cNvPr id="587" name="Google Shape;587;p71"/>
          <p:cNvSpPr txBox="1"/>
          <p:nvPr>
            <p:ph idx="1" type="subTitle"/>
          </p:nvPr>
        </p:nvSpPr>
        <p:spPr>
          <a:xfrm>
            <a:off x="311575" y="429775"/>
            <a:ext cx="8520600" cy="49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WordCamp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72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593" name="Google Shape;593;p7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4" name="Google Shape;594;p72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sp>
        <p:nvSpPr>
          <p:cNvPr id="595" name="Google Shape;595;p72"/>
          <p:cNvSpPr txBox="1"/>
          <p:nvPr>
            <p:ph idx="1" type="subTitle"/>
          </p:nvPr>
        </p:nvSpPr>
        <p:spPr>
          <a:xfrm>
            <a:off x="311575" y="429775"/>
            <a:ext cx="8520600" cy="49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WordCamp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96" name="Google Shape;596;p72"/>
          <p:cNvSpPr txBox="1"/>
          <p:nvPr>
            <p:ph idx="1" type="subTitle"/>
          </p:nvPr>
        </p:nvSpPr>
        <p:spPr>
          <a:xfrm>
            <a:off x="311700" y="1099550"/>
            <a:ext cx="4086000" cy="49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FF00"/>
                </a:solidFill>
                <a:latin typeface="Roboto Mono"/>
                <a:ea typeface="Roboto Mono"/>
                <a:cs typeface="Roboto Mono"/>
                <a:sym typeface="Roboto Mono"/>
              </a:rPr>
              <a:t>Hello</a:t>
            </a: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WordCamp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97" name="Google Shape;597;p72"/>
          <p:cNvSpPr txBox="1"/>
          <p:nvPr>
            <p:ph idx="1" type="subTitle"/>
          </p:nvPr>
        </p:nvSpPr>
        <p:spPr>
          <a:xfrm>
            <a:off x="4805650" y="1099550"/>
            <a:ext cx="4026600" cy="49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WordCamp </a:t>
            </a:r>
            <a:r>
              <a:rPr lang="en" sz="2200">
                <a:solidFill>
                  <a:srgbClr val="00FF00"/>
                </a:solidFill>
                <a:latin typeface="Roboto Mono"/>
                <a:ea typeface="Roboto Mono"/>
                <a:cs typeface="Roboto Mono"/>
                <a:sym typeface="Roboto Mono"/>
              </a:rPr>
              <a:t>rules!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2" name="Google Shape;602;p73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603" name="Google Shape;603;p7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4" name="Google Shape;604;p73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sp>
        <p:nvSpPr>
          <p:cNvPr id="605" name="Google Shape;605;p73"/>
          <p:cNvSpPr txBox="1"/>
          <p:nvPr>
            <p:ph idx="1" type="subTitle"/>
          </p:nvPr>
        </p:nvSpPr>
        <p:spPr>
          <a:xfrm>
            <a:off x="311575" y="429775"/>
            <a:ext cx="8520600" cy="49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WordCamp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06" name="Google Shape;606;p73"/>
          <p:cNvSpPr txBox="1"/>
          <p:nvPr>
            <p:ph idx="1" type="subTitle"/>
          </p:nvPr>
        </p:nvSpPr>
        <p:spPr>
          <a:xfrm>
            <a:off x="311700" y="1099550"/>
            <a:ext cx="4086000" cy="49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FF00"/>
                </a:solidFill>
                <a:latin typeface="Roboto Mono"/>
                <a:ea typeface="Roboto Mono"/>
                <a:cs typeface="Roboto Mono"/>
                <a:sym typeface="Roboto Mono"/>
              </a:rPr>
              <a:t>Hello</a:t>
            </a: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WordCamp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07" name="Google Shape;607;p73"/>
          <p:cNvSpPr txBox="1"/>
          <p:nvPr>
            <p:ph idx="1" type="subTitle"/>
          </p:nvPr>
        </p:nvSpPr>
        <p:spPr>
          <a:xfrm>
            <a:off x="4805650" y="1099550"/>
            <a:ext cx="4026600" cy="49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WordCamp </a:t>
            </a:r>
            <a:r>
              <a:rPr lang="en" sz="2200">
                <a:solidFill>
                  <a:srgbClr val="00FF00"/>
                </a:solidFill>
                <a:latin typeface="Roboto Mono"/>
                <a:ea typeface="Roboto Mono"/>
                <a:cs typeface="Roboto Mono"/>
                <a:sym typeface="Roboto Mono"/>
              </a:rPr>
              <a:t>rules!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08" name="Google Shape;608;p73"/>
          <p:cNvSpPr txBox="1"/>
          <p:nvPr/>
        </p:nvSpPr>
        <p:spPr>
          <a:xfrm>
            <a:off x="311700" y="1665325"/>
            <a:ext cx="2946000" cy="3939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rPr>
              <a:t>ins(“Hello “, 0)</a:t>
            </a:r>
            <a:endParaRPr sz="1300">
              <a:solidFill>
                <a:schemeClr val="accent2"/>
              </a:solidFill>
            </a:endParaRPr>
          </a:p>
        </p:txBody>
      </p:sp>
      <p:sp>
        <p:nvSpPr>
          <p:cNvPr id="609" name="Google Shape;609;p73"/>
          <p:cNvSpPr txBox="1"/>
          <p:nvPr/>
        </p:nvSpPr>
        <p:spPr>
          <a:xfrm>
            <a:off x="4805650" y="1665325"/>
            <a:ext cx="2946000" cy="393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rPr>
              <a:t>ins(“ rules!“, 8)</a:t>
            </a:r>
            <a:endParaRPr sz="13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Google Shape;614;p74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615" name="Google Shape;615;p7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6" name="Google Shape;616;p74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sp>
        <p:nvSpPr>
          <p:cNvPr id="617" name="Google Shape;617;p74"/>
          <p:cNvSpPr txBox="1"/>
          <p:nvPr>
            <p:ph idx="1" type="subTitle"/>
          </p:nvPr>
        </p:nvSpPr>
        <p:spPr>
          <a:xfrm>
            <a:off x="311575" y="429775"/>
            <a:ext cx="8520600" cy="49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WordCamp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18" name="Google Shape;618;p74"/>
          <p:cNvSpPr txBox="1"/>
          <p:nvPr>
            <p:ph idx="1" type="subTitle"/>
          </p:nvPr>
        </p:nvSpPr>
        <p:spPr>
          <a:xfrm>
            <a:off x="311700" y="1099550"/>
            <a:ext cx="4086000" cy="49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FF00"/>
                </a:solidFill>
                <a:latin typeface="Roboto Mono"/>
                <a:ea typeface="Roboto Mono"/>
                <a:cs typeface="Roboto Mono"/>
                <a:sym typeface="Roboto Mono"/>
              </a:rPr>
              <a:t>Hello</a:t>
            </a: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WordCamp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19" name="Google Shape;619;p74"/>
          <p:cNvSpPr txBox="1"/>
          <p:nvPr>
            <p:ph idx="1" type="subTitle"/>
          </p:nvPr>
        </p:nvSpPr>
        <p:spPr>
          <a:xfrm>
            <a:off x="4805650" y="1099550"/>
            <a:ext cx="4026600" cy="49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WordCamp </a:t>
            </a:r>
            <a:r>
              <a:rPr lang="en" sz="2200">
                <a:solidFill>
                  <a:srgbClr val="00FF00"/>
                </a:solidFill>
                <a:latin typeface="Roboto Mono"/>
                <a:ea typeface="Roboto Mono"/>
                <a:cs typeface="Roboto Mono"/>
                <a:sym typeface="Roboto Mono"/>
              </a:rPr>
              <a:t>rules!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20" name="Google Shape;620;p74"/>
          <p:cNvSpPr txBox="1"/>
          <p:nvPr/>
        </p:nvSpPr>
        <p:spPr>
          <a:xfrm>
            <a:off x="311700" y="1665325"/>
            <a:ext cx="2946000" cy="3939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rPr>
              <a:t>ins(“Hello “, 0)</a:t>
            </a:r>
            <a:endParaRPr sz="1300">
              <a:solidFill>
                <a:schemeClr val="accent2"/>
              </a:solidFill>
            </a:endParaRPr>
          </a:p>
        </p:txBody>
      </p:sp>
      <p:sp>
        <p:nvSpPr>
          <p:cNvPr id="621" name="Google Shape;621;p74"/>
          <p:cNvSpPr txBox="1"/>
          <p:nvPr/>
        </p:nvSpPr>
        <p:spPr>
          <a:xfrm>
            <a:off x="4805650" y="1665325"/>
            <a:ext cx="2946000" cy="393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rPr>
              <a:t>ins(“ rules!“, 8)</a:t>
            </a:r>
            <a:endParaRPr sz="1300">
              <a:solidFill>
                <a:schemeClr val="accent2"/>
              </a:solidFill>
            </a:endParaRPr>
          </a:p>
        </p:txBody>
      </p:sp>
      <p:cxnSp>
        <p:nvCxnSpPr>
          <p:cNvPr id="622" name="Google Shape;622;p74"/>
          <p:cNvCxnSpPr>
            <a:stCxn id="621" idx="2"/>
            <a:endCxn id="623" idx="0"/>
          </p:cNvCxnSpPr>
          <p:nvPr/>
        </p:nvCxnSpPr>
        <p:spPr>
          <a:xfrm flipH="1">
            <a:off x="2354650" y="2059225"/>
            <a:ext cx="3924000" cy="44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24" name="Google Shape;624;p74"/>
          <p:cNvCxnSpPr>
            <a:stCxn id="620" idx="2"/>
            <a:endCxn id="625" idx="0"/>
          </p:cNvCxnSpPr>
          <p:nvPr/>
        </p:nvCxnSpPr>
        <p:spPr>
          <a:xfrm>
            <a:off x="1784700" y="2059225"/>
            <a:ext cx="5034300" cy="45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oogle Shape;630;p75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631" name="Google Shape;631;p7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2" name="Google Shape;632;p75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sp>
        <p:nvSpPr>
          <p:cNvPr id="633" name="Google Shape;633;p75"/>
          <p:cNvSpPr txBox="1"/>
          <p:nvPr>
            <p:ph idx="1" type="subTitle"/>
          </p:nvPr>
        </p:nvSpPr>
        <p:spPr>
          <a:xfrm>
            <a:off x="311575" y="429775"/>
            <a:ext cx="8520600" cy="49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WordCamp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34" name="Google Shape;634;p75"/>
          <p:cNvSpPr txBox="1"/>
          <p:nvPr>
            <p:ph idx="1" type="subTitle"/>
          </p:nvPr>
        </p:nvSpPr>
        <p:spPr>
          <a:xfrm>
            <a:off x="311700" y="1099550"/>
            <a:ext cx="4086000" cy="49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FF00"/>
                </a:solidFill>
                <a:latin typeface="Roboto Mono"/>
                <a:ea typeface="Roboto Mono"/>
                <a:cs typeface="Roboto Mono"/>
                <a:sym typeface="Roboto Mono"/>
              </a:rPr>
              <a:t>Hello</a:t>
            </a: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WordCamp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35" name="Google Shape;635;p75"/>
          <p:cNvSpPr txBox="1"/>
          <p:nvPr>
            <p:ph idx="1" type="subTitle"/>
          </p:nvPr>
        </p:nvSpPr>
        <p:spPr>
          <a:xfrm>
            <a:off x="4805650" y="1099550"/>
            <a:ext cx="4026600" cy="49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WordCamp </a:t>
            </a:r>
            <a:r>
              <a:rPr lang="en" sz="2200">
                <a:solidFill>
                  <a:srgbClr val="00FF00"/>
                </a:solidFill>
                <a:latin typeface="Roboto Mono"/>
                <a:ea typeface="Roboto Mono"/>
                <a:cs typeface="Roboto Mono"/>
                <a:sym typeface="Roboto Mono"/>
              </a:rPr>
              <a:t>rules!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36" name="Google Shape;636;p75"/>
          <p:cNvSpPr txBox="1"/>
          <p:nvPr/>
        </p:nvSpPr>
        <p:spPr>
          <a:xfrm>
            <a:off x="311700" y="1665325"/>
            <a:ext cx="2946000" cy="3939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rPr>
              <a:t>ins(“Hello “, 0)</a:t>
            </a:r>
            <a:endParaRPr sz="1300">
              <a:solidFill>
                <a:schemeClr val="accent2"/>
              </a:solidFill>
            </a:endParaRPr>
          </a:p>
        </p:txBody>
      </p:sp>
      <p:sp>
        <p:nvSpPr>
          <p:cNvPr id="637" name="Google Shape;637;p75"/>
          <p:cNvSpPr txBox="1"/>
          <p:nvPr/>
        </p:nvSpPr>
        <p:spPr>
          <a:xfrm>
            <a:off x="4805650" y="1665325"/>
            <a:ext cx="2946000" cy="393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rPr>
              <a:t>ins(“ rules!“, 8)</a:t>
            </a:r>
            <a:endParaRPr sz="1300">
              <a:solidFill>
                <a:schemeClr val="accent2"/>
              </a:solidFill>
            </a:endParaRPr>
          </a:p>
        </p:txBody>
      </p:sp>
      <p:cxnSp>
        <p:nvCxnSpPr>
          <p:cNvPr id="638" name="Google Shape;638;p75"/>
          <p:cNvCxnSpPr>
            <a:stCxn id="636" idx="2"/>
            <a:endCxn id="639" idx="0"/>
          </p:cNvCxnSpPr>
          <p:nvPr/>
        </p:nvCxnSpPr>
        <p:spPr>
          <a:xfrm>
            <a:off x="1784700" y="2059225"/>
            <a:ext cx="5034300" cy="45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640" name="Google Shape;640;p75"/>
          <p:cNvGrpSpPr/>
          <p:nvPr/>
        </p:nvGrpSpPr>
        <p:grpSpPr>
          <a:xfrm>
            <a:off x="4740452" y="952902"/>
            <a:ext cx="250500" cy="383700"/>
            <a:chOff x="1621800" y="952902"/>
            <a:chExt cx="250500" cy="383700"/>
          </a:xfrm>
        </p:grpSpPr>
        <p:sp>
          <p:nvSpPr>
            <p:cNvPr id="641" name="Google Shape;641;p75"/>
            <p:cNvSpPr/>
            <p:nvPr/>
          </p:nvSpPr>
          <p:spPr>
            <a:xfrm>
              <a:off x="1621800" y="952902"/>
              <a:ext cx="250500" cy="229500"/>
            </a:xfrm>
            <a:prstGeom prst="ellipse">
              <a:avLst/>
            </a:prstGeom>
            <a:solidFill>
              <a:schemeClr val="accen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lt1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0</a:t>
              </a:r>
              <a:endParaRPr b="1" sz="11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  <p:cxnSp>
          <p:nvCxnSpPr>
            <p:cNvPr id="642" name="Google Shape;642;p75"/>
            <p:cNvCxnSpPr>
              <a:stCxn id="641" idx="4"/>
            </p:cNvCxnSpPr>
            <p:nvPr/>
          </p:nvCxnSpPr>
          <p:spPr>
            <a:xfrm>
              <a:off x="1747050" y="1182402"/>
              <a:ext cx="0" cy="154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76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648" name="Google Shape;648;p7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9" name="Google Shape;649;p76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sp>
        <p:nvSpPr>
          <p:cNvPr id="650" name="Google Shape;650;p76"/>
          <p:cNvSpPr txBox="1"/>
          <p:nvPr>
            <p:ph idx="1" type="subTitle"/>
          </p:nvPr>
        </p:nvSpPr>
        <p:spPr>
          <a:xfrm>
            <a:off x="311575" y="429775"/>
            <a:ext cx="8520600" cy="49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WordCamp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51" name="Google Shape;651;p76"/>
          <p:cNvSpPr txBox="1"/>
          <p:nvPr>
            <p:ph idx="1" type="subTitle"/>
          </p:nvPr>
        </p:nvSpPr>
        <p:spPr>
          <a:xfrm>
            <a:off x="311700" y="1099550"/>
            <a:ext cx="4086000" cy="49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FF00"/>
                </a:solidFill>
                <a:latin typeface="Roboto Mono"/>
                <a:ea typeface="Roboto Mono"/>
                <a:cs typeface="Roboto Mono"/>
                <a:sym typeface="Roboto Mono"/>
              </a:rPr>
              <a:t>Hello</a:t>
            </a: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WordCamp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52" name="Google Shape;652;p76"/>
          <p:cNvSpPr txBox="1"/>
          <p:nvPr>
            <p:ph idx="1" type="subTitle"/>
          </p:nvPr>
        </p:nvSpPr>
        <p:spPr>
          <a:xfrm>
            <a:off x="4805650" y="1099550"/>
            <a:ext cx="4026600" cy="49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WordCamp </a:t>
            </a:r>
            <a:r>
              <a:rPr lang="en" sz="2200">
                <a:solidFill>
                  <a:srgbClr val="00FF00"/>
                </a:solidFill>
                <a:latin typeface="Roboto Mono"/>
                <a:ea typeface="Roboto Mono"/>
                <a:cs typeface="Roboto Mono"/>
                <a:sym typeface="Roboto Mono"/>
              </a:rPr>
              <a:t>rules!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53" name="Google Shape;653;p76"/>
          <p:cNvSpPr txBox="1"/>
          <p:nvPr/>
        </p:nvSpPr>
        <p:spPr>
          <a:xfrm>
            <a:off x="311700" y="1665325"/>
            <a:ext cx="2946000" cy="3939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rPr>
              <a:t>ins(“Hello “, 0)</a:t>
            </a:r>
            <a:endParaRPr sz="1300">
              <a:solidFill>
                <a:schemeClr val="accent2"/>
              </a:solidFill>
            </a:endParaRPr>
          </a:p>
        </p:txBody>
      </p:sp>
      <p:sp>
        <p:nvSpPr>
          <p:cNvPr id="654" name="Google Shape;654;p76"/>
          <p:cNvSpPr txBox="1"/>
          <p:nvPr/>
        </p:nvSpPr>
        <p:spPr>
          <a:xfrm>
            <a:off x="4805650" y="1665325"/>
            <a:ext cx="2946000" cy="393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rPr>
              <a:t>ins(“ rules!“, 8)</a:t>
            </a:r>
            <a:endParaRPr sz="1300">
              <a:solidFill>
                <a:schemeClr val="accent2"/>
              </a:solidFill>
            </a:endParaRPr>
          </a:p>
        </p:txBody>
      </p:sp>
      <p:sp>
        <p:nvSpPr>
          <p:cNvPr id="655" name="Google Shape;655;p76"/>
          <p:cNvSpPr txBox="1"/>
          <p:nvPr>
            <p:ph idx="1" type="subTitle"/>
          </p:nvPr>
        </p:nvSpPr>
        <p:spPr>
          <a:xfrm>
            <a:off x="4805613" y="2514963"/>
            <a:ext cx="4026600" cy="49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FF00"/>
                </a:solidFill>
                <a:latin typeface="Roboto Mono"/>
                <a:ea typeface="Roboto Mono"/>
                <a:cs typeface="Roboto Mono"/>
                <a:sym typeface="Roboto Mono"/>
              </a:rPr>
              <a:t>Hello</a:t>
            </a: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WordCamp </a:t>
            </a:r>
            <a:r>
              <a:rPr lang="en" sz="2200">
                <a:solidFill>
                  <a:srgbClr val="00FF00"/>
                </a:solidFill>
                <a:latin typeface="Roboto Mono"/>
                <a:ea typeface="Roboto Mono"/>
                <a:cs typeface="Roboto Mono"/>
                <a:sym typeface="Roboto Mono"/>
              </a:rPr>
              <a:t>rules!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cxnSp>
        <p:nvCxnSpPr>
          <p:cNvPr id="656" name="Google Shape;656;p76"/>
          <p:cNvCxnSpPr>
            <a:stCxn id="653" idx="2"/>
            <a:endCxn id="655" idx="0"/>
          </p:cNvCxnSpPr>
          <p:nvPr/>
        </p:nvCxnSpPr>
        <p:spPr>
          <a:xfrm>
            <a:off x="1784700" y="2059225"/>
            <a:ext cx="5034300" cy="45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oogle Shape;661;p77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662" name="Google Shape;662;p7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3" name="Google Shape;663;p77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sp>
        <p:nvSpPr>
          <p:cNvPr id="664" name="Google Shape;664;p77"/>
          <p:cNvSpPr txBox="1"/>
          <p:nvPr>
            <p:ph idx="1" type="subTitle"/>
          </p:nvPr>
        </p:nvSpPr>
        <p:spPr>
          <a:xfrm>
            <a:off x="311575" y="429775"/>
            <a:ext cx="8520600" cy="49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WordCamp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65" name="Google Shape;665;p77"/>
          <p:cNvSpPr txBox="1"/>
          <p:nvPr>
            <p:ph idx="1" type="subTitle"/>
          </p:nvPr>
        </p:nvSpPr>
        <p:spPr>
          <a:xfrm>
            <a:off x="311700" y="1099550"/>
            <a:ext cx="4086000" cy="49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FF00"/>
                </a:solidFill>
                <a:latin typeface="Roboto Mono"/>
                <a:ea typeface="Roboto Mono"/>
                <a:cs typeface="Roboto Mono"/>
                <a:sym typeface="Roboto Mono"/>
              </a:rPr>
              <a:t>Hello</a:t>
            </a: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WordCamp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66" name="Google Shape;666;p77"/>
          <p:cNvSpPr txBox="1"/>
          <p:nvPr>
            <p:ph idx="1" type="subTitle"/>
          </p:nvPr>
        </p:nvSpPr>
        <p:spPr>
          <a:xfrm>
            <a:off x="4805650" y="1099550"/>
            <a:ext cx="4026600" cy="49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WordCamp </a:t>
            </a:r>
            <a:r>
              <a:rPr lang="en" sz="2200">
                <a:solidFill>
                  <a:srgbClr val="00FF00"/>
                </a:solidFill>
                <a:latin typeface="Roboto Mono"/>
                <a:ea typeface="Roboto Mono"/>
                <a:cs typeface="Roboto Mono"/>
                <a:sym typeface="Roboto Mono"/>
              </a:rPr>
              <a:t>rules!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67" name="Google Shape;667;p77"/>
          <p:cNvSpPr txBox="1"/>
          <p:nvPr/>
        </p:nvSpPr>
        <p:spPr>
          <a:xfrm>
            <a:off x="311700" y="1665325"/>
            <a:ext cx="2946000" cy="3939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rPr>
              <a:t>ins(“Hello “, 0)</a:t>
            </a:r>
            <a:endParaRPr sz="1300">
              <a:solidFill>
                <a:schemeClr val="accent2"/>
              </a:solidFill>
            </a:endParaRPr>
          </a:p>
        </p:txBody>
      </p:sp>
      <p:sp>
        <p:nvSpPr>
          <p:cNvPr id="668" name="Google Shape;668;p77"/>
          <p:cNvSpPr txBox="1"/>
          <p:nvPr/>
        </p:nvSpPr>
        <p:spPr>
          <a:xfrm>
            <a:off x="4805650" y="1665325"/>
            <a:ext cx="2946000" cy="393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rPr>
              <a:t>ins(“ rules!“, 8)</a:t>
            </a:r>
            <a:endParaRPr sz="1300">
              <a:solidFill>
                <a:schemeClr val="accent2"/>
              </a:solidFill>
            </a:endParaRPr>
          </a:p>
        </p:txBody>
      </p:sp>
      <p:cxnSp>
        <p:nvCxnSpPr>
          <p:cNvPr id="669" name="Google Shape;669;p77"/>
          <p:cNvCxnSpPr>
            <a:stCxn id="668" idx="2"/>
            <a:endCxn id="670" idx="0"/>
          </p:cNvCxnSpPr>
          <p:nvPr/>
        </p:nvCxnSpPr>
        <p:spPr>
          <a:xfrm flipH="1">
            <a:off x="2354650" y="2059225"/>
            <a:ext cx="3924000" cy="44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71" name="Google Shape;671;p77"/>
          <p:cNvSpPr txBox="1"/>
          <p:nvPr>
            <p:ph idx="1" type="subTitle"/>
          </p:nvPr>
        </p:nvSpPr>
        <p:spPr>
          <a:xfrm>
            <a:off x="4805613" y="2514963"/>
            <a:ext cx="4026600" cy="49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FF00"/>
                </a:solidFill>
                <a:latin typeface="Roboto Mono"/>
                <a:ea typeface="Roboto Mono"/>
                <a:cs typeface="Roboto Mono"/>
                <a:sym typeface="Roboto Mono"/>
              </a:rPr>
              <a:t>Hello</a:t>
            </a: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WordCamp </a:t>
            </a:r>
            <a:r>
              <a:rPr lang="en" sz="2200">
                <a:solidFill>
                  <a:srgbClr val="00FF00"/>
                </a:solidFill>
                <a:latin typeface="Roboto Mono"/>
                <a:ea typeface="Roboto Mono"/>
                <a:cs typeface="Roboto Mono"/>
                <a:sym typeface="Roboto Mono"/>
              </a:rPr>
              <a:t>rules!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6" name="Google Shape;676;p78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677" name="Google Shape;677;p7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8" name="Google Shape;678;p78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sp>
        <p:nvSpPr>
          <p:cNvPr id="679" name="Google Shape;679;p78"/>
          <p:cNvSpPr txBox="1"/>
          <p:nvPr>
            <p:ph idx="1" type="subTitle"/>
          </p:nvPr>
        </p:nvSpPr>
        <p:spPr>
          <a:xfrm>
            <a:off x="311575" y="429775"/>
            <a:ext cx="8520600" cy="49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WordCamp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80" name="Google Shape;680;p78"/>
          <p:cNvSpPr txBox="1"/>
          <p:nvPr>
            <p:ph idx="1" type="subTitle"/>
          </p:nvPr>
        </p:nvSpPr>
        <p:spPr>
          <a:xfrm>
            <a:off x="311700" y="1099550"/>
            <a:ext cx="4086000" cy="49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FF00"/>
                </a:solidFill>
                <a:latin typeface="Roboto Mono"/>
                <a:ea typeface="Roboto Mono"/>
                <a:cs typeface="Roboto Mono"/>
                <a:sym typeface="Roboto Mono"/>
              </a:rPr>
              <a:t>Hello</a:t>
            </a: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WordCamp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81" name="Google Shape;681;p78"/>
          <p:cNvSpPr txBox="1"/>
          <p:nvPr>
            <p:ph idx="1" type="subTitle"/>
          </p:nvPr>
        </p:nvSpPr>
        <p:spPr>
          <a:xfrm>
            <a:off x="4805650" y="1099550"/>
            <a:ext cx="4026600" cy="49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WordCamp </a:t>
            </a:r>
            <a:r>
              <a:rPr lang="en" sz="2200">
                <a:solidFill>
                  <a:srgbClr val="00FF00"/>
                </a:solidFill>
                <a:latin typeface="Roboto Mono"/>
                <a:ea typeface="Roboto Mono"/>
                <a:cs typeface="Roboto Mono"/>
                <a:sym typeface="Roboto Mono"/>
              </a:rPr>
              <a:t>rules!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82" name="Google Shape;682;p78"/>
          <p:cNvSpPr txBox="1"/>
          <p:nvPr/>
        </p:nvSpPr>
        <p:spPr>
          <a:xfrm>
            <a:off x="311700" y="1665325"/>
            <a:ext cx="2946000" cy="3939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rPr>
              <a:t>ins(“Hello “, 0)</a:t>
            </a:r>
            <a:endParaRPr sz="1300">
              <a:solidFill>
                <a:schemeClr val="accent2"/>
              </a:solidFill>
            </a:endParaRPr>
          </a:p>
        </p:txBody>
      </p:sp>
      <p:sp>
        <p:nvSpPr>
          <p:cNvPr id="683" name="Google Shape;683;p78"/>
          <p:cNvSpPr txBox="1"/>
          <p:nvPr/>
        </p:nvSpPr>
        <p:spPr>
          <a:xfrm>
            <a:off x="4805650" y="1665325"/>
            <a:ext cx="2946000" cy="393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rPr>
              <a:t>ins(“ rules!“, 8)</a:t>
            </a:r>
            <a:endParaRPr sz="1300">
              <a:solidFill>
                <a:schemeClr val="accent2"/>
              </a:solidFill>
            </a:endParaRPr>
          </a:p>
        </p:txBody>
      </p:sp>
      <p:cxnSp>
        <p:nvCxnSpPr>
          <p:cNvPr id="684" name="Google Shape;684;p78"/>
          <p:cNvCxnSpPr>
            <a:stCxn id="683" idx="2"/>
            <a:endCxn id="685" idx="0"/>
          </p:cNvCxnSpPr>
          <p:nvPr/>
        </p:nvCxnSpPr>
        <p:spPr>
          <a:xfrm flipH="1">
            <a:off x="2354650" y="2059225"/>
            <a:ext cx="3924000" cy="44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86" name="Google Shape;686;p78"/>
          <p:cNvSpPr txBox="1"/>
          <p:nvPr>
            <p:ph idx="1" type="subTitle"/>
          </p:nvPr>
        </p:nvSpPr>
        <p:spPr>
          <a:xfrm>
            <a:off x="4805613" y="2514963"/>
            <a:ext cx="4026600" cy="49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FF00"/>
                </a:solidFill>
                <a:latin typeface="Roboto Mono"/>
                <a:ea typeface="Roboto Mono"/>
                <a:cs typeface="Roboto Mono"/>
                <a:sym typeface="Roboto Mono"/>
              </a:rPr>
              <a:t>Hello</a:t>
            </a: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WordCamp </a:t>
            </a:r>
            <a:r>
              <a:rPr lang="en" sz="2200">
                <a:solidFill>
                  <a:srgbClr val="00FF00"/>
                </a:solidFill>
                <a:latin typeface="Roboto Mono"/>
                <a:ea typeface="Roboto Mono"/>
                <a:cs typeface="Roboto Mono"/>
                <a:sym typeface="Roboto Mono"/>
              </a:rPr>
              <a:t>rules!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grpSp>
        <p:nvGrpSpPr>
          <p:cNvPr id="687" name="Google Shape;687;p78"/>
          <p:cNvGrpSpPr/>
          <p:nvPr/>
        </p:nvGrpSpPr>
        <p:grpSpPr>
          <a:xfrm>
            <a:off x="1621800" y="952902"/>
            <a:ext cx="250500" cy="383700"/>
            <a:chOff x="1621800" y="952902"/>
            <a:chExt cx="250500" cy="383700"/>
          </a:xfrm>
        </p:grpSpPr>
        <p:sp>
          <p:nvSpPr>
            <p:cNvPr id="688" name="Google Shape;688;p78"/>
            <p:cNvSpPr/>
            <p:nvPr/>
          </p:nvSpPr>
          <p:spPr>
            <a:xfrm>
              <a:off x="1621800" y="952902"/>
              <a:ext cx="250500" cy="229500"/>
            </a:xfrm>
            <a:prstGeom prst="ellipse">
              <a:avLst/>
            </a:prstGeom>
            <a:solidFill>
              <a:schemeClr val="accen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chemeClr val="lt1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8</a:t>
              </a:r>
              <a:endParaRPr b="1" sz="11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</p:txBody>
        </p:sp>
        <p:cxnSp>
          <p:nvCxnSpPr>
            <p:cNvPr id="689" name="Google Shape;689;p78"/>
            <p:cNvCxnSpPr>
              <a:stCxn id="688" idx="4"/>
            </p:cNvCxnSpPr>
            <p:nvPr/>
          </p:nvCxnSpPr>
          <p:spPr>
            <a:xfrm>
              <a:off x="1747050" y="1182402"/>
              <a:ext cx="0" cy="154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79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695" name="Google Shape;695;p7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6" name="Google Shape;696;p79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sp>
        <p:nvSpPr>
          <p:cNvPr id="697" name="Google Shape;697;p79"/>
          <p:cNvSpPr txBox="1"/>
          <p:nvPr>
            <p:ph idx="1" type="subTitle"/>
          </p:nvPr>
        </p:nvSpPr>
        <p:spPr>
          <a:xfrm>
            <a:off x="311575" y="429775"/>
            <a:ext cx="8520600" cy="49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WordCamp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98" name="Google Shape;698;p79"/>
          <p:cNvSpPr txBox="1"/>
          <p:nvPr>
            <p:ph idx="1" type="subTitle"/>
          </p:nvPr>
        </p:nvSpPr>
        <p:spPr>
          <a:xfrm>
            <a:off x="311700" y="1099550"/>
            <a:ext cx="4086000" cy="49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FF00"/>
                </a:solidFill>
                <a:latin typeface="Roboto Mono"/>
                <a:ea typeface="Roboto Mono"/>
                <a:cs typeface="Roboto Mono"/>
                <a:sym typeface="Roboto Mono"/>
              </a:rPr>
              <a:t>Hello</a:t>
            </a: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WordCamp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99" name="Google Shape;699;p79"/>
          <p:cNvSpPr txBox="1"/>
          <p:nvPr>
            <p:ph idx="1" type="subTitle"/>
          </p:nvPr>
        </p:nvSpPr>
        <p:spPr>
          <a:xfrm>
            <a:off x="4805650" y="1099550"/>
            <a:ext cx="4026600" cy="49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WordCamp </a:t>
            </a:r>
            <a:r>
              <a:rPr lang="en" sz="2200">
                <a:solidFill>
                  <a:srgbClr val="00FF00"/>
                </a:solidFill>
                <a:latin typeface="Roboto Mono"/>
                <a:ea typeface="Roboto Mono"/>
                <a:cs typeface="Roboto Mono"/>
                <a:sym typeface="Roboto Mono"/>
              </a:rPr>
              <a:t>rules!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00" name="Google Shape;700;p79"/>
          <p:cNvSpPr txBox="1"/>
          <p:nvPr/>
        </p:nvSpPr>
        <p:spPr>
          <a:xfrm>
            <a:off x="311700" y="1665325"/>
            <a:ext cx="2946000" cy="3939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rPr>
              <a:t>ins(“Hello “, 0)</a:t>
            </a:r>
            <a:endParaRPr sz="1300">
              <a:solidFill>
                <a:schemeClr val="accent2"/>
              </a:solidFill>
            </a:endParaRPr>
          </a:p>
        </p:txBody>
      </p:sp>
      <p:sp>
        <p:nvSpPr>
          <p:cNvPr id="701" name="Google Shape;701;p79"/>
          <p:cNvSpPr txBox="1"/>
          <p:nvPr/>
        </p:nvSpPr>
        <p:spPr>
          <a:xfrm>
            <a:off x="4805650" y="1665325"/>
            <a:ext cx="2946000" cy="393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rPr>
              <a:t>ins(“ rules!“, 8)</a:t>
            </a:r>
            <a:endParaRPr sz="1300">
              <a:solidFill>
                <a:schemeClr val="accent2"/>
              </a:solidFill>
            </a:endParaRPr>
          </a:p>
        </p:txBody>
      </p:sp>
      <p:sp>
        <p:nvSpPr>
          <p:cNvPr id="702" name="Google Shape;702;p79"/>
          <p:cNvSpPr txBox="1"/>
          <p:nvPr>
            <p:ph idx="1" type="subTitle"/>
          </p:nvPr>
        </p:nvSpPr>
        <p:spPr>
          <a:xfrm>
            <a:off x="311538" y="2506713"/>
            <a:ext cx="4086000" cy="5151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FF00"/>
                </a:solidFill>
                <a:latin typeface="Roboto Mono"/>
                <a:ea typeface="Roboto Mono"/>
                <a:cs typeface="Roboto Mono"/>
                <a:sym typeface="Roboto Mono"/>
              </a:rPr>
              <a:t>Hello</a:t>
            </a: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Wo</a:t>
            </a:r>
            <a:r>
              <a:rPr lang="en" sz="2200">
                <a:solidFill>
                  <a:srgbClr val="00FF00"/>
                </a:solidFill>
                <a:latin typeface="Roboto Mono"/>
                <a:ea typeface="Roboto Mono"/>
                <a:cs typeface="Roboto Mono"/>
                <a:sym typeface="Roboto Mono"/>
              </a:rPr>
              <a:t>rules!</a:t>
            </a: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rdCamp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cxnSp>
        <p:nvCxnSpPr>
          <p:cNvPr id="703" name="Google Shape;703;p79"/>
          <p:cNvCxnSpPr>
            <a:stCxn id="701" idx="2"/>
            <a:endCxn id="702" idx="0"/>
          </p:cNvCxnSpPr>
          <p:nvPr/>
        </p:nvCxnSpPr>
        <p:spPr>
          <a:xfrm flipH="1">
            <a:off x="2354650" y="2059225"/>
            <a:ext cx="3924000" cy="44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04" name="Google Shape;704;p79"/>
          <p:cNvSpPr txBox="1"/>
          <p:nvPr>
            <p:ph idx="1" type="subTitle"/>
          </p:nvPr>
        </p:nvSpPr>
        <p:spPr>
          <a:xfrm>
            <a:off x="4805613" y="2514963"/>
            <a:ext cx="4026600" cy="49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FF00"/>
                </a:solidFill>
                <a:latin typeface="Roboto Mono"/>
                <a:ea typeface="Roboto Mono"/>
                <a:cs typeface="Roboto Mono"/>
                <a:sym typeface="Roboto Mono"/>
              </a:rPr>
              <a:t>Hello</a:t>
            </a: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WordCamp </a:t>
            </a:r>
            <a:r>
              <a:rPr lang="en" sz="2200">
                <a:solidFill>
                  <a:srgbClr val="00FF00"/>
                </a:solidFill>
                <a:latin typeface="Roboto Mono"/>
                <a:ea typeface="Roboto Mono"/>
                <a:cs typeface="Roboto Mono"/>
                <a:sym typeface="Roboto Mono"/>
              </a:rPr>
              <a:t>rules!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cxnSp>
        <p:nvCxnSpPr>
          <p:cNvPr id="705" name="Google Shape;705;p79"/>
          <p:cNvCxnSpPr>
            <a:stCxn id="700" idx="2"/>
            <a:endCxn id="704" idx="0"/>
          </p:cNvCxnSpPr>
          <p:nvPr/>
        </p:nvCxnSpPr>
        <p:spPr>
          <a:xfrm>
            <a:off x="1784700" y="2059225"/>
            <a:ext cx="5034300" cy="45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0" name="Google Shape;710;p80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711" name="Google Shape;711;p8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2" name="Google Shape;712;p80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sp>
        <p:nvSpPr>
          <p:cNvPr id="713" name="Google Shape;713;p80"/>
          <p:cNvSpPr txBox="1"/>
          <p:nvPr>
            <p:ph idx="1" type="subTitle"/>
          </p:nvPr>
        </p:nvSpPr>
        <p:spPr>
          <a:xfrm>
            <a:off x="311575" y="429775"/>
            <a:ext cx="8520600" cy="49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WordCamp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14" name="Google Shape;714;p80"/>
          <p:cNvSpPr txBox="1"/>
          <p:nvPr>
            <p:ph idx="1" type="subTitle"/>
          </p:nvPr>
        </p:nvSpPr>
        <p:spPr>
          <a:xfrm>
            <a:off x="311700" y="1099550"/>
            <a:ext cx="4086000" cy="49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FF00"/>
                </a:solidFill>
                <a:latin typeface="Roboto Mono"/>
                <a:ea typeface="Roboto Mono"/>
                <a:cs typeface="Roboto Mono"/>
                <a:sym typeface="Roboto Mono"/>
              </a:rPr>
              <a:t>Hello</a:t>
            </a: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WordCamp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15" name="Google Shape;715;p80"/>
          <p:cNvSpPr txBox="1"/>
          <p:nvPr>
            <p:ph idx="1" type="subTitle"/>
          </p:nvPr>
        </p:nvSpPr>
        <p:spPr>
          <a:xfrm>
            <a:off x="4805650" y="1099550"/>
            <a:ext cx="4026600" cy="49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WordCamp </a:t>
            </a:r>
            <a:r>
              <a:rPr lang="en" sz="2200">
                <a:solidFill>
                  <a:srgbClr val="00FF00"/>
                </a:solidFill>
                <a:latin typeface="Roboto Mono"/>
                <a:ea typeface="Roboto Mono"/>
                <a:cs typeface="Roboto Mono"/>
                <a:sym typeface="Roboto Mono"/>
              </a:rPr>
              <a:t>rules!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16" name="Google Shape;716;p80"/>
          <p:cNvSpPr txBox="1"/>
          <p:nvPr/>
        </p:nvSpPr>
        <p:spPr>
          <a:xfrm>
            <a:off x="311700" y="1665325"/>
            <a:ext cx="2946000" cy="3939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rPr>
              <a:t>ins(“Hello “, 0)</a:t>
            </a:r>
            <a:endParaRPr sz="1300">
              <a:solidFill>
                <a:schemeClr val="accent2"/>
              </a:solidFill>
            </a:endParaRPr>
          </a:p>
        </p:txBody>
      </p:sp>
      <p:sp>
        <p:nvSpPr>
          <p:cNvPr id="717" name="Google Shape;717;p80"/>
          <p:cNvSpPr txBox="1"/>
          <p:nvPr/>
        </p:nvSpPr>
        <p:spPr>
          <a:xfrm>
            <a:off x="4805650" y="1665325"/>
            <a:ext cx="2946000" cy="393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rPr>
              <a:t>ins(“ rules!“, 8)</a:t>
            </a:r>
            <a:endParaRPr sz="1300">
              <a:solidFill>
                <a:schemeClr val="accent2"/>
              </a:solidFill>
            </a:endParaRPr>
          </a:p>
        </p:txBody>
      </p:sp>
      <p:sp>
        <p:nvSpPr>
          <p:cNvPr id="718" name="Google Shape;718;p80"/>
          <p:cNvSpPr txBox="1"/>
          <p:nvPr>
            <p:ph idx="1" type="subTitle"/>
          </p:nvPr>
        </p:nvSpPr>
        <p:spPr>
          <a:xfrm>
            <a:off x="311538" y="2506713"/>
            <a:ext cx="4086000" cy="5151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FF00"/>
                </a:solidFill>
                <a:latin typeface="Roboto Mono"/>
                <a:ea typeface="Roboto Mono"/>
                <a:cs typeface="Roboto Mono"/>
                <a:sym typeface="Roboto Mono"/>
              </a:rPr>
              <a:t>Hello</a:t>
            </a: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Wo</a:t>
            </a:r>
            <a:r>
              <a:rPr lang="en" sz="2200">
                <a:solidFill>
                  <a:srgbClr val="00FF00"/>
                </a:solidFill>
                <a:latin typeface="Roboto Mono"/>
                <a:ea typeface="Roboto Mono"/>
                <a:cs typeface="Roboto Mono"/>
                <a:sym typeface="Roboto Mono"/>
              </a:rPr>
              <a:t>rules!</a:t>
            </a: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rdCamp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cxnSp>
        <p:nvCxnSpPr>
          <p:cNvPr id="719" name="Google Shape;719;p80"/>
          <p:cNvCxnSpPr>
            <a:stCxn id="717" idx="2"/>
            <a:endCxn id="718" idx="0"/>
          </p:cNvCxnSpPr>
          <p:nvPr/>
        </p:nvCxnSpPr>
        <p:spPr>
          <a:xfrm flipH="1">
            <a:off x="2354650" y="2059225"/>
            <a:ext cx="3924000" cy="44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0" name="Google Shape;720;p80"/>
          <p:cNvSpPr txBox="1"/>
          <p:nvPr>
            <p:ph idx="1" type="subTitle"/>
          </p:nvPr>
        </p:nvSpPr>
        <p:spPr>
          <a:xfrm>
            <a:off x="4805613" y="2514963"/>
            <a:ext cx="4026600" cy="498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FF00"/>
                </a:solidFill>
                <a:latin typeface="Roboto Mono"/>
                <a:ea typeface="Roboto Mono"/>
                <a:cs typeface="Roboto Mono"/>
                <a:sym typeface="Roboto Mono"/>
              </a:rPr>
              <a:t>Hello</a:t>
            </a:r>
            <a:r>
              <a:rPr lang="en" sz="22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 WordCamp </a:t>
            </a:r>
            <a:r>
              <a:rPr lang="en" sz="2200">
                <a:solidFill>
                  <a:srgbClr val="00FF00"/>
                </a:solidFill>
                <a:latin typeface="Roboto Mono"/>
                <a:ea typeface="Roboto Mono"/>
                <a:cs typeface="Roboto Mono"/>
                <a:sym typeface="Roboto Mono"/>
              </a:rPr>
              <a:t>rules!</a:t>
            </a:r>
            <a:endParaRPr sz="22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cxnSp>
        <p:nvCxnSpPr>
          <p:cNvPr id="721" name="Google Shape;721;p80"/>
          <p:cNvCxnSpPr>
            <a:stCxn id="716" idx="2"/>
            <a:endCxn id="720" idx="0"/>
          </p:cNvCxnSpPr>
          <p:nvPr/>
        </p:nvCxnSpPr>
        <p:spPr>
          <a:xfrm>
            <a:off x="1784700" y="2059225"/>
            <a:ext cx="5034300" cy="45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2" name="Google Shape;722;p80"/>
          <p:cNvSpPr txBox="1"/>
          <p:nvPr/>
        </p:nvSpPr>
        <p:spPr>
          <a:xfrm>
            <a:off x="4325350" y="3717325"/>
            <a:ext cx="445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1"/>
                </a:solidFill>
                <a:latin typeface="Roboto Mono"/>
                <a:ea typeface="Roboto Mono"/>
                <a:cs typeface="Roboto Mono"/>
                <a:sym typeface="Roboto Mono"/>
              </a:rPr>
              <a:t>≠</a:t>
            </a:r>
            <a:endParaRPr sz="2200"/>
          </a:p>
        </p:txBody>
      </p:sp>
      <p:sp>
        <p:nvSpPr>
          <p:cNvPr id="723" name="Google Shape;723;p80"/>
          <p:cNvSpPr txBox="1"/>
          <p:nvPr/>
        </p:nvSpPr>
        <p:spPr>
          <a:xfrm>
            <a:off x="1501575" y="3401325"/>
            <a:ext cx="2946000" cy="3939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rPr>
              <a:t>ins(“Hello “, 0)</a:t>
            </a:r>
            <a:endParaRPr sz="1300">
              <a:solidFill>
                <a:schemeClr val="accent2"/>
              </a:solidFill>
            </a:endParaRPr>
          </a:p>
        </p:txBody>
      </p:sp>
      <p:sp>
        <p:nvSpPr>
          <p:cNvPr id="724" name="Google Shape;724;p80"/>
          <p:cNvSpPr txBox="1"/>
          <p:nvPr/>
        </p:nvSpPr>
        <p:spPr>
          <a:xfrm>
            <a:off x="4696175" y="3401325"/>
            <a:ext cx="2946000" cy="393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rPr>
              <a:t>ins(“ rules!“, 8)</a:t>
            </a:r>
            <a:endParaRPr sz="1300">
              <a:solidFill>
                <a:schemeClr val="accent2"/>
              </a:solidFill>
            </a:endParaRPr>
          </a:p>
        </p:txBody>
      </p:sp>
      <p:sp>
        <p:nvSpPr>
          <p:cNvPr id="725" name="Google Shape;725;p80"/>
          <p:cNvSpPr txBox="1"/>
          <p:nvPr/>
        </p:nvSpPr>
        <p:spPr>
          <a:xfrm>
            <a:off x="4385200" y="3313575"/>
            <a:ext cx="325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b="1" sz="2500"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726" name="Google Shape;726;p80"/>
          <p:cNvSpPr txBox="1"/>
          <p:nvPr/>
        </p:nvSpPr>
        <p:spPr>
          <a:xfrm>
            <a:off x="4696175" y="4118488"/>
            <a:ext cx="2946000" cy="3939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rPr>
              <a:t>ins(“Hello “, 0)</a:t>
            </a:r>
            <a:endParaRPr sz="1300">
              <a:solidFill>
                <a:schemeClr val="accent2"/>
              </a:solidFill>
            </a:endParaRPr>
          </a:p>
        </p:txBody>
      </p:sp>
      <p:sp>
        <p:nvSpPr>
          <p:cNvPr id="727" name="Google Shape;727;p80"/>
          <p:cNvSpPr txBox="1"/>
          <p:nvPr/>
        </p:nvSpPr>
        <p:spPr>
          <a:xfrm>
            <a:off x="1501575" y="4118488"/>
            <a:ext cx="2946000" cy="393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accent2"/>
                </a:solidFill>
                <a:latin typeface="Roboto Mono"/>
                <a:ea typeface="Roboto Mono"/>
                <a:cs typeface="Roboto Mono"/>
                <a:sym typeface="Roboto Mono"/>
              </a:rPr>
              <a:t>ins(“ rules!“, 8)</a:t>
            </a:r>
            <a:endParaRPr sz="1300">
              <a:solidFill>
                <a:schemeClr val="accent2"/>
              </a:solidFill>
            </a:endParaRPr>
          </a:p>
        </p:txBody>
      </p:sp>
      <p:sp>
        <p:nvSpPr>
          <p:cNvPr id="728" name="Google Shape;728;p80"/>
          <p:cNvSpPr txBox="1"/>
          <p:nvPr/>
        </p:nvSpPr>
        <p:spPr>
          <a:xfrm>
            <a:off x="4385200" y="4030738"/>
            <a:ext cx="325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Roboto Mono"/>
                <a:ea typeface="Roboto Mono"/>
                <a:cs typeface="Roboto Mono"/>
                <a:sym typeface="Roboto Mono"/>
              </a:rPr>
              <a:t>,</a:t>
            </a:r>
            <a:endParaRPr b="1" sz="2500"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>
            <p:ph type="ctrTitle"/>
          </p:nvPr>
        </p:nvSpPr>
        <p:spPr>
          <a:xfrm>
            <a:off x="311700" y="2062200"/>
            <a:ext cx="8520600" cy="101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Why?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106" name="Google Shape;106;p18"/>
          <p:cNvGrpSpPr/>
          <p:nvPr/>
        </p:nvGrpSpPr>
        <p:grpSpPr>
          <a:xfrm>
            <a:off x="311701" y="4564089"/>
            <a:ext cx="8520598" cy="369300"/>
            <a:chOff x="311701" y="4564089"/>
            <a:chExt cx="8520598" cy="369300"/>
          </a:xfrm>
        </p:grpSpPr>
        <p:pic>
          <p:nvPicPr>
            <p:cNvPr id="107" name="Google Shape;107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64089"/>
              <a:ext cx="571825" cy="36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" name="Google Shape;108;p18"/>
            <p:cNvSpPr txBox="1"/>
            <p:nvPr/>
          </p:nvSpPr>
          <p:spPr>
            <a:xfrm>
              <a:off x="7577699" y="45946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3" name="Google Shape;733;p81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734" name="Google Shape;734;p8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5" name="Google Shape;735;p81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736" name="Google Shape;736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305150"/>
            <a:ext cx="8839204" cy="2585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82"/>
          <p:cNvSpPr txBox="1"/>
          <p:nvPr>
            <p:ph type="ctrTitle"/>
          </p:nvPr>
        </p:nvSpPr>
        <p:spPr>
          <a:xfrm>
            <a:off x="311700" y="1445250"/>
            <a:ext cx="8520600" cy="225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…and i</a:t>
            </a:r>
            <a:r>
              <a:rPr lang="en">
                <a:solidFill>
                  <a:schemeClr val="lt1"/>
                </a:solidFill>
              </a:rPr>
              <a:t>dempotent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742" name="Google Shape;742;p82"/>
          <p:cNvGrpSpPr/>
          <p:nvPr/>
        </p:nvGrpSpPr>
        <p:grpSpPr>
          <a:xfrm>
            <a:off x="311701" y="4564089"/>
            <a:ext cx="8520598" cy="369300"/>
            <a:chOff x="311701" y="4564089"/>
            <a:chExt cx="8520598" cy="369300"/>
          </a:xfrm>
        </p:grpSpPr>
        <p:pic>
          <p:nvPicPr>
            <p:cNvPr id="743" name="Google Shape;743;p8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64089"/>
              <a:ext cx="571825" cy="36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4" name="Google Shape;744;p82"/>
            <p:cNvSpPr txBox="1"/>
            <p:nvPr/>
          </p:nvSpPr>
          <p:spPr>
            <a:xfrm>
              <a:off x="7577699" y="45946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83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750" name="Google Shape;750;p8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1" name="Google Shape;751;p83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sp>
        <p:nvSpPr>
          <p:cNvPr id="752" name="Google Shape;752;p83"/>
          <p:cNvSpPr txBox="1"/>
          <p:nvPr>
            <p:ph type="ctrTitle"/>
          </p:nvPr>
        </p:nvSpPr>
        <p:spPr>
          <a:xfrm>
            <a:off x="311700" y="1445250"/>
            <a:ext cx="8520600" cy="225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x 1</a:t>
            </a:r>
            <a:r>
              <a:rPr lang="en"/>
              <a:t> = 5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" name="Google Shape;757;p84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758" name="Google Shape;758;p8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9" name="Google Shape;759;p84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sp>
        <p:nvSpPr>
          <p:cNvPr id="760" name="Google Shape;760;p84"/>
          <p:cNvSpPr txBox="1"/>
          <p:nvPr>
            <p:ph type="ctrTitle"/>
          </p:nvPr>
        </p:nvSpPr>
        <p:spPr>
          <a:xfrm>
            <a:off x="311700" y="1445250"/>
            <a:ext cx="8520600" cy="225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x 1 x 1 = 5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5" name="Google Shape;765;p85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766" name="Google Shape;766;p8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7" name="Google Shape;767;p85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sp>
        <p:nvSpPr>
          <p:cNvPr id="768" name="Google Shape;768;p85"/>
          <p:cNvSpPr txBox="1"/>
          <p:nvPr>
            <p:ph type="ctrTitle"/>
          </p:nvPr>
        </p:nvSpPr>
        <p:spPr>
          <a:xfrm>
            <a:off x="311700" y="1445250"/>
            <a:ext cx="8520600" cy="225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x 1 x 1 x 1 = 5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3" name="Google Shape;773;p86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774" name="Google Shape;774;p8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5" name="Google Shape;775;p86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sp>
        <p:nvSpPr>
          <p:cNvPr id="776" name="Google Shape;776;p86"/>
          <p:cNvSpPr txBox="1"/>
          <p:nvPr>
            <p:ph type="ctrTitle"/>
          </p:nvPr>
        </p:nvSpPr>
        <p:spPr>
          <a:xfrm>
            <a:off x="311700" y="1445250"/>
            <a:ext cx="8520600" cy="225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x 1 x 1 x 1 x 1 = 5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1" name="Google Shape;781;p87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782" name="Google Shape;782;p8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3" name="Google Shape;783;p87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sp>
        <p:nvSpPr>
          <p:cNvPr id="784" name="Google Shape;784;p87"/>
          <p:cNvSpPr txBox="1"/>
          <p:nvPr>
            <p:ph type="ctrTitle"/>
          </p:nvPr>
        </p:nvSpPr>
        <p:spPr>
          <a:xfrm>
            <a:off x="311700" y="1445250"/>
            <a:ext cx="8520600" cy="225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 </a:t>
            </a:r>
            <a:r>
              <a:rPr lang="en"/>
              <a:t>x</a:t>
            </a:r>
            <a:r>
              <a:rPr lang="en"/>
              <a:t> 1 x 1 x 1 x 1 x … = 5</a:t>
            </a:r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9" name="Google Shape;789;p88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790" name="Google Shape;790;p8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1" name="Google Shape;791;p88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792" name="Google Shape;792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5068" y="424075"/>
            <a:ext cx="4193860" cy="4295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9"/>
          <p:cNvSpPr txBox="1"/>
          <p:nvPr>
            <p:ph type="ctrTitle"/>
          </p:nvPr>
        </p:nvSpPr>
        <p:spPr>
          <a:xfrm>
            <a:off x="311700" y="387000"/>
            <a:ext cx="8520600" cy="436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Commutative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+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Idempotent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798" name="Google Shape;798;p89"/>
          <p:cNvGrpSpPr/>
          <p:nvPr/>
        </p:nvGrpSpPr>
        <p:grpSpPr>
          <a:xfrm>
            <a:off x="311701" y="4564089"/>
            <a:ext cx="8520598" cy="369300"/>
            <a:chOff x="311701" y="4564089"/>
            <a:chExt cx="8520598" cy="369300"/>
          </a:xfrm>
        </p:grpSpPr>
        <p:pic>
          <p:nvPicPr>
            <p:cNvPr id="799" name="Google Shape;799;p8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64089"/>
              <a:ext cx="571825" cy="36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0" name="Google Shape;800;p89"/>
            <p:cNvSpPr txBox="1"/>
            <p:nvPr/>
          </p:nvSpPr>
          <p:spPr>
            <a:xfrm>
              <a:off x="7577699" y="45946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90"/>
          <p:cNvSpPr txBox="1"/>
          <p:nvPr>
            <p:ph type="ctrTitle"/>
          </p:nvPr>
        </p:nvSpPr>
        <p:spPr>
          <a:xfrm>
            <a:off x="311700" y="387000"/>
            <a:ext cx="8520600" cy="436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Commutative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+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Idempotent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=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Synchronization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806" name="Google Shape;806;p90"/>
          <p:cNvGrpSpPr/>
          <p:nvPr/>
        </p:nvGrpSpPr>
        <p:grpSpPr>
          <a:xfrm>
            <a:off x="311701" y="4564089"/>
            <a:ext cx="8520598" cy="369300"/>
            <a:chOff x="311701" y="4564089"/>
            <a:chExt cx="8520598" cy="369300"/>
          </a:xfrm>
        </p:grpSpPr>
        <p:pic>
          <p:nvPicPr>
            <p:cNvPr id="807" name="Google Shape;807;p9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64089"/>
              <a:ext cx="571825" cy="36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8" name="Google Shape;808;p90"/>
            <p:cNvSpPr txBox="1"/>
            <p:nvPr/>
          </p:nvSpPr>
          <p:spPr>
            <a:xfrm>
              <a:off x="7577699" y="45946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19"/>
          <p:cNvGrpSpPr/>
          <p:nvPr/>
        </p:nvGrpSpPr>
        <p:grpSpPr>
          <a:xfrm>
            <a:off x="223976" y="4543859"/>
            <a:ext cx="8696048" cy="342575"/>
            <a:chOff x="220746" y="4543859"/>
            <a:chExt cx="8696048" cy="342575"/>
          </a:xfrm>
        </p:grpSpPr>
        <p:pic>
          <p:nvPicPr>
            <p:cNvPr id="114" name="Google Shape;114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0746" y="4543859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" name="Google Shape;115;p19"/>
            <p:cNvSpPr txBox="1"/>
            <p:nvPr/>
          </p:nvSpPr>
          <p:spPr>
            <a:xfrm>
              <a:off x="7662194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grpSp>
        <p:nvGrpSpPr>
          <p:cNvPr id="116" name="Google Shape;116;p19"/>
          <p:cNvGrpSpPr/>
          <p:nvPr/>
        </p:nvGrpSpPr>
        <p:grpSpPr>
          <a:xfrm>
            <a:off x="223974" y="525812"/>
            <a:ext cx="4019626" cy="3638925"/>
            <a:chOff x="152400" y="515975"/>
            <a:chExt cx="4019626" cy="3638925"/>
          </a:xfrm>
        </p:grpSpPr>
        <p:pic>
          <p:nvPicPr>
            <p:cNvPr id="117" name="Google Shape;117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2400" y="515975"/>
              <a:ext cx="4019626" cy="24827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59600" y="3052300"/>
              <a:ext cx="2205226" cy="11026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91"/>
          <p:cNvSpPr txBox="1"/>
          <p:nvPr>
            <p:ph type="ctrTitle"/>
          </p:nvPr>
        </p:nvSpPr>
        <p:spPr>
          <a:xfrm>
            <a:off x="311700" y="1445250"/>
            <a:ext cx="8520600" cy="225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CRDT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77">
                <a:solidFill>
                  <a:schemeClr val="lt1"/>
                </a:solidFill>
              </a:rPr>
              <a:t>Conflict-Free Replicated Data Types</a:t>
            </a:r>
            <a:endParaRPr sz="3877">
              <a:solidFill>
                <a:schemeClr val="lt1"/>
              </a:solidFill>
            </a:endParaRPr>
          </a:p>
        </p:txBody>
      </p:sp>
      <p:grpSp>
        <p:nvGrpSpPr>
          <p:cNvPr id="814" name="Google Shape;814;p91"/>
          <p:cNvGrpSpPr/>
          <p:nvPr/>
        </p:nvGrpSpPr>
        <p:grpSpPr>
          <a:xfrm>
            <a:off x="311701" y="4564089"/>
            <a:ext cx="8520598" cy="369300"/>
            <a:chOff x="311701" y="4564089"/>
            <a:chExt cx="8520598" cy="369300"/>
          </a:xfrm>
        </p:grpSpPr>
        <p:pic>
          <p:nvPicPr>
            <p:cNvPr id="815" name="Google Shape;815;p9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64089"/>
              <a:ext cx="571825" cy="36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6" name="Google Shape;816;p91"/>
            <p:cNvSpPr txBox="1"/>
            <p:nvPr/>
          </p:nvSpPr>
          <p:spPr>
            <a:xfrm>
              <a:off x="7577699" y="45946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lt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lt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92"/>
          <p:cNvSpPr txBox="1"/>
          <p:nvPr>
            <p:ph type="ctrTitle"/>
          </p:nvPr>
        </p:nvSpPr>
        <p:spPr>
          <a:xfrm>
            <a:off x="966250" y="994275"/>
            <a:ext cx="6981600" cy="8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Main advantages</a:t>
            </a:r>
            <a:endParaRPr>
              <a:latin typeface="Philosopher"/>
              <a:ea typeface="Philosopher"/>
              <a:cs typeface="Philosopher"/>
              <a:sym typeface="Philosopher"/>
            </a:endParaRPr>
          </a:p>
        </p:txBody>
      </p:sp>
      <p:sp>
        <p:nvSpPr>
          <p:cNvPr id="822" name="Google Shape;822;p92"/>
          <p:cNvSpPr txBox="1"/>
          <p:nvPr>
            <p:ph idx="1" type="subTitle"/>
          </p:nvPr>
        </p:nvSpPr>
        <p:spPr>
          <a:xfrm>
            <a:off x="966250" y="1893950"/>
            <a:ext cx="6693900" cy="163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ulish SemiBold"/>
              <a:buChar char="●"/>
            </a:pPr>
            <a:r>
              <a:rPr b="0" lang="en" sz="1800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rPr>
              <a:t>Offline editing (local-first apps)</a:t>
            </a:r>
            <a:endParaRPr b="0" sz="1800">
              <a:solidFill>
                <a:schemeClr val="dk1"/>
              </a:solidFill>
              <a:latin typeface="Mulish SemiBold"/>
              <a:ea typeface="Mulish SemiBold"/>
              <a:cs typeface="Mulish SemiBold"/>
              <a:sym typeface="Mulish SemiBol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ulish SemiBold"/>
              <a:buChar char="●"/>
            </a:pPr>
            <a:r>
              <a:rPr b="0" lang="en" sz="1800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rPr>
              <a:t>Changes merging</a:t>
            </a:r>
            <a:endParaRPr b="0" sz="1800">
              <a:solidFill>
                <a:schemeClr val="dk1"/>
              </a:solidFill>
              <a:latin typeface="Mulish SemiBold"/>
              <a:ea typeface="Mulish SemiBold"/>
              <a:cs typeface="Mulish SemiBold"/>
              <a:sym typeface="Mulish SemiBol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ulish SemiBold"/>
              <a:buChar char="●"/>
            </a:pPr>
            <a:r>
              <a:rPr b="0" lang="en" sz="1800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rPr>
              <a:t>Supports operation-based and state-based syncs</a:t>
            </a:r>
            <a:endParaRPr b="0" sz="1800">
              <a:solidFill>
                <a:schemeClr val="dk1"/>
              </a:solidFill>
              <a:latin typeface="Mulish SemiBold"/>
              <a:ea typeface="Mulish SemiBold"/>
              <a:cs typeface="Mulish SemiBold"/>
              <a:sym typeface="Mulish SemiBold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ulish SemiBold"/>
              <a:buChar char="●"/>
            </a:pPr>
            <a:r>
              <a:rPr b="0" lang="en" sz="1800">
                <a:solidFill>
                  <a:schemeClr val="dk1"/>
                </a:solidFill>
                <a:latin typeface="Mulish SemiBold"/>
                <a:ea typeface="Mulish SemiBold"/>
                <a:cs typeface="Mulish SemiBold"/>
                <a:sym typeface="Mulish SemiBold"/>
              </a:rPr>
              <a:t>No need for server (but can be added)</a:t>
            </a:r>
            <a:endParaRPr b="0" sz="1800">
              <a:solidFill>
                <a:schemeClr val="dk1"/>
              </a:solidFill>
              <a:latin typeface="Mulish SemiBold"/>
              <a:ea typeface="Mulish SemiBold"/>
              <a:cs typeface="Mulish SemiBold"/>
              <a:sym typeface="Mulish SemiBold"/>
            </a:endParaRPr>
          </a:p>
        </p:txBody>
      </p:sp>
      <p:grpSp>
        <p:nvGrpSpPr>
          <p:cNvPr id="823" name="Google Shape;823;p92"/>
          <p:cNvGrpSpPr/>
          <p:nvPr/>
        </p:nvGrpSpPr>
        <p:grpSpPr>
          <a:xfrm>
            <a:off x="966251" y="4543859"/>
            <a:ext cx="7211498" cy="342575"/>
            <a:chOff x="963021" y="4543859"/>
            <a:chExt cx="7211498" cy="342575"/>
          </a:xfrm>
        </p:grpSpPr>
        <p:pic>
          <p:nvPicPr>
            <p:cNvPr id="824" name="Google Shape;824;p9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63021" y="4543859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5" name="Google Shape;825;p92"/>
            <p:cNvSpPr txBox="1"/>
            <p:nvPr/>
          </p:nvSpPr>
          <p:spPr>
            <a:xfrm>
              <a:off x="691991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0" name="Google Shape;830;p93"/>
          <p:cNvGrpSpPr/>
          <p:nvPr/>
        </p:nvGrpSpPr>
        <p:grpSpPr>
          <a:xfrm>
            <a:off x="767950" y="1285688"/>
            <a:ext cx="7536225" cy="528150"/>
            <a:chOff x="690875" y="898550"/>
            <a:chExt cx="7536225" cy="528150"/>
          </a:xfrm>
        </p:grpSpPr>
        <p:grpSp>
          <p:nvGrpSpPr>
            <p:cNvPr id="831" name="Google Shape;831;p93"/>
            <p:cNvGrpSpPr/>
            <p:nvPr/>
          </p:nvGrpSpPr>
          <p:grpSpPr>
            <a:xfrm>
              <a:off x="690875" y="898550"/>
              <a:ext cx="3088225" cy="507900"/>
              <a:chOff x="445475" y="573850"/>
              <a:chExt cx="3088225" cy="507900"/>
            </a:xfrm>
          </p:grpSpPr>
          <p:sp>
            <p:nvSpPr>
              <p:cNvPr id="832" name="Google Shape;832;p93"/>
              <p:cNvSpPr txBox="1"/>
              <p:nvPr/>
            </p:nvSpPr>
            <p:spPr>
              <a:xfrm>
                <a:off x="445475" y="573850"/>
                <a:ext cx="17706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1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WOOT</a:t>
                </a:r>
                <a:endParaRPr sz="21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  <p:sp>
            <p:nvSpPr>
              <p:cNvPr id="833" name="Google Shape;833;p93"/>
              <p:cNvSpPr txBox="1"/>
              <p:nvPr/>
            </p:nvSpPr>
            <p:spPr>
              <a:xfrm>
                <a:off x="1763100" y="635350"/>
                <a:ext cx="1770600" cy="38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Oster, Urso, Molli, Imine.</a:t>
                </a: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 2006</a:t>
                </a:r>
                <a:endParaRPr sz="13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</p:grpSp>
        <p:grpSp>
          <p:nvGrpSpPr>
            <p:cNvPr id="834" name="Google Shape;834;p93"/>
            <p:cNvGrpSpPr/>
            <p:nvPr/>
          </p:nvGrpSpPr>
          <p:grpSpPr>
            <a:xfrm>
              <a:off x="4546450" y="918800"/>
              <a:ext cx="3680650" cy="507900"/>
              <a:chOff x="607325" y="573850"/>
              <a:chExt cx="3680650" cy="507900"/>
            </a:xfrm>
          </p:grpSpPr>
          <p:sp>
            <p:nvSpPr>
              <p:cNvPr id="835" name="Google Shape;835;p93"/>
              <p:cNvSpPr txBox="1"/>
              <p:nvPr/>
            </p:nvSpPr>
            <p:spPr>
              <a:xfrm>
                <a:off x="607325" y="573850"/>
                <a:ext cx="12213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1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Treedoc</a:t>
                </a:r>
                <a:endParaRPr sz="21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  <p:sp>
            <p:nvSpPr>
              <p:cNvPr id="836" name="Google Shape;836;p93"/>
              <p:cNvSpPr txBox="1"/>
              <p:nvPr/>
            </p:nvSpPr>
            <p:spPr>
              <a:xfrm>
                <a:off x="2133075" y="635350"/>
                <a:ext cx="2154900" cy="38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Preguiça, Marquès, Shapiro, Leția</a:t>
                </a: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. 2009</a:t>
                </a:r>
                <a:endParaRPr sz="13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</p:grpSp>
      </p:grpSp>
      <p:grpSp>
        <p:nvGrpSpPr>
          <p:cNvPr id="837" name="Google Shape;837;p93"/>
          <p:cNvGrpSpPr/>
          <p:nvPr/>
        </p:nvGrpSpPr>
        <p:grpSpPr>
          <a:xfrm>
            <a:off x="740975" y="2282838"/>
            <a:ext cx="7630693" cy="520275"/>
            <a:chOff x="663900" y="1831525"/>
            <a:chExt cx="7630693" cy="520275"/>
          </a:xfrm>
        </p:grpSpPr>
        <p:grpSp>
          <p:nvGrpSpPr>
            <p:cNvPr id="838" name="Google Shape;838;p93"/>
            <p:cNvGrpSpPr/>
            <p:nvPr/>
          </p:nvGrpSpPr>
          <p:grpSpPr>
            <a:xfrm>
              <a:off x="663900" y="1831525"/>
              <a:ext cx="3498900" cy="507900"/>
              <a:chOff x="418500" y="573850"/>
              <a:chExt cx="3498900" cy="507900"/>
            </a:xfrm>
          </p:grpSpPr>
          <p:sp>
            <p:nvSpPr>
              <p:cNvPr id="839" name="Google Shape;839;p93"/>
              <p:cNvSpPr txBox="1"/>
              <p:nvPr/>
            </p:nvSpPr>
            <p:spPr>
              <a:xfrm>
                <a:off x="418500" y="573850"/>
                <a:ext cx="11832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1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Logoot</a:t>
                </a:r>
                <a:endParaRPr sz="21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  <p:sp>
            <p:nvSpPr>
              <p:cNvPr id="840" name="Google Shape;840;p93"/>
              <p:cNvSpPr txBox="1"/>
              <p:nvPr/>
            </p:nvSpPr>
            <p:spPr>
              <a:xfrm>
                <a:off x="1763100" y="635350"/>
                <a:ext cx="2154300" cy="38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Weiss, Urso, Molli</a:t>
                </a: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 2009/2010</a:t>
                </a:r>
                <a:endParaRPr sz="13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</p:grpSp>
        <p:grpSp>
          <p:nvGrpSpPr>
            <p:cNvPr id="841" name="Google Shape;841;p93"/>
            <p:cNvGrpSpPr/>
            <p:nvPr/>
          </p:nvGrpSpPr>
          <p:grpSpPr>
            <a:xfrm>
              <a:off x="4725423" y="1843900"/>
              <a:ext cx="3569169" cy="507900"/>
              <a:chOff x="778092" y="565975"/>
              <a:chExt cx="3448473" cy="507900"/>
            </a:xfrm>
          </p:grpSpPr>
          <p:sp>
            <p:nvSpPr>
              <p:cNvPr id="842" name="Google Shape;842;p93"/>
              <p:cNvSpPr txBox="1"/>
              <p:nvPr/>
            </p:nvSpPr>
            <p:spPr>
              <a:xfrm>
                <a:off x="778092" y="565975"/>
                <a:ext cx="8202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1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RGA</a:t>
                </a:r>
                <a:endParaRPr sz="21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  <p:sp>
            <p:nvSpPr>
              <p:cNvPr id="843" name="Google Shape;843;p93"/>
              <p:cNvSpPr txBox="1"/>
              <p:nvPr/>
            </p:nvSpPr>
            <p:spPr>
              <a:xfrm>
                <a:off x="2071065" y="635350"/>
                <a:ext cx="2155500" cy="38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Roh, Jeon, Kim, Lee.</a:t>
                </a: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 2011</a:t>
                </a:r>
                <a:endParaRPr sz="13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</p:grpSp>
      </p:grpSp>
      <p:grpSp>
        <p:nvGrpSpPr>
          <p:cNvPr id="844" name="Google Shape;844;p93"/>
          <p:cNvGrpSpPr/>
          <p:nvPr/>
        </p:nvGrpSpPr>
        <p:grpSpPr>
          <a:xfrm>
            <a:off x="856275" y="3284513"/>
            <a:ext cx="7546753" cy="528350"/>
            <a:chOff x="779200" y="2750150"/>
            <a:chExt cx="7546753" cy="528350"/>
          </a:xfrm>
        </p:grpSpPr>
        <p:grpSp>
          <p:nvGrpSpPr>
            <p:cNvPr id="845" name="Google Shape;845;p93"/>
            <p:cNvGrpSpPr/>
            <p:nvPr/>
          </p:nvGrpSpPr>
          <p:grpSpPr>
            <a:xfrm>
              <a:off x="779200" y="2750150"/>
              <a:ext cx="3558800" cy="507900"/>
              <a:chOff x="533800" y="578375"/>
              <a:chExt cx="3558800" cy="507900"/>
            </a:xfrm>
          </p:grpSpPr>
          <p:sp>
            <p:nvSpPr>
              <p:cNvPr id="846" name="Google Shape;846;p93"/>
              <p:cNvSpPr txBox="1"/>
              <p:nvPr/>
            </p:nvSpPr>
            <p:spPr>
              <a:xfrm>
                <a:off x="533800" y="578375"/>
                <a:ext cx="8925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1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LSEQ</a:t>
                </a:r>
                <a:endParaRPr sz="21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  <p:sp>
            <p:nvSpPr>
              <p:cNvPr id="847" name="Google Shape;847;p93"/>
              <p:cNvSpPr txBox="1"/>
              <p:nvPr/>
            </p:nvSpPr>
            <p:spPr>
              <a:xfrm>
                <a:off x="1763100" y="635350"/>
                <a:ext cx="2329500" cy="38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Nédelec, Molli, Mostefaoui, Desmontils.</a:t>
                </a: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 2013</a:t>
                </a:r>
                <a:endParaRPr sz="13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</p:grpSp>
        <p:grpSp>
          <p:nvGrpSpPr>
            <p:cNvPr id="848" name="Google Shape;848;p93"/>
            <p:cNvGrpSpPr/>
            <p:nvPr/>
          </p:nvGrpSpPr>
          <p:grpSpPr>
            <a:xfrm>
              <a:off x="4531525" y="2770600"/>
              <a:ext cx="3794428" cy="507900"/>
              <a:chOff x="590751" y="578575"/>
              <a:chExt cx="3666114" cy="507900"/>
            </a:xfrm>
          </p:grpSpPr>
          <p:sp>
            <p:nvSpPr>
              <p:cNvPr id="849" name="Google Shape;849;p93"/>
              <p:cNvSpPr txBox="1"/>
              <p:nvPr/>
            </p:nvSpPr>
            <p:spPr>
              <a:xfrm>
                <a:off x="590751" y="578575"/>
                <a:ext cx="12552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1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Astrong</a:t>
                </a:r>
                <a:endParaRPr sz="21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  <p:sp>
            <p:nvSpPr>
              <p:cNvPr id="850" name="Google Shape;850;p93"/>
              <p:cNvSpPr txBox="1"/>
              <p:nvPr/>
            </p:nvSpPr>
            <p:spPr>
              <a:xfrm>
                <a:off x="2071065" y="635350"/>
                <a:ext cx="2185800" cy="38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Attiya, Burckhardt, Gotsman, Morrison, Yang, Zawirski</a:t>
                </a:r>
                <a:r>
                  <a:rPr lang="en" sz="1300">
                    <a:latin typeface="Mulish ExtraBold"/>
                    <a:ea typeface="Mulish ExtraBold"/>
                    <a:cs typeface="Mulish ExtraBold"/>
                    <a:sym typeface="Mulish ExtraBold"/>
                  </a:rPr>
                  <a:t>. 2016</a:t>
                </a:r>
                <a:endParaRPr sz="1300">
                  <a:latin typeface="Mulish ExtraBold"/>
                  <a:ea typeface="Mulish ExtraBold"/>
                  <a:cs typeface="Mulish ExtraBold"/>
                  <a:sym typeface="Mulish ExtraBold"/>
                </a:endParaRPr>
              </a:p>
            </p:txBody>
          </p:sp>
        </p:grpSp>
      </p:grp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5" name="Google Shape;855;p94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856" name="Google Shape;856;p9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7" name="Google Shape;857;p94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858" name="Google Shape;858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4162" y="2162325"/>
            <a:ext cx="3255674" cy="81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3" name="Google Shape;863;p95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864" name="Google Shape;864;p9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5" name="Google Shape;865;p95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866" name="Google Shape;866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2150" y="1856500"/>
            <a:ext cx="3255674" cy="1124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96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872" name="Google Shape;872;p9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3" name="Google Shape;873;p96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874" name="Google Shape;874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2150" y="1856500"/>
            <a:ext cx="3255674" cy="2061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97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880" name="Google Shape;880;p9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1" name="Google Shape;881;p97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882" name="Google Shape;882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2313" y="892288"/>
            <a:ext cx="4115350" cy="335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7" name="Google Shape;887;p98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888" name="Google Shape;888;p9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89" name="Google Shape;889;p98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890" name="Google Shape;890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916213"/>
            <a:ext cx="8839200" cy="33110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5" name="Google Shape;895;p99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896" name="Google Shape;896;p9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7" name="Google Shape;897;p99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898" name="Google Shape;898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47900"/>
            <a:ext cx="3443076" cy="67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3" name="Google Shape;903;p100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904" name="Google Shape;904;p10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5" name="Google Shape;905;p100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906" name="Google Shape;906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47900"/>
            <a:ext cx="3443076" cy="67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921250"/>
            <a:ext cx="2371526" cy="233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20"/>
          <p:cNvGrpSpPr/>
          <p:nvPr/>
        </p:nvGrpSpPr>
        <p:grpSpPr>
          <a:xfrm>
            <a:off x="223976" y="4543859"/>
            <a:ext cx="8696048" cy="342575"/>
            <a:chOff x="220746" y="4543859"/>
            <a:chExt cx="8696048" cy="342575"/>
          </a:xfrm>
        </p:grpSpPr>
        <p:pic>
          <p:nvPicPr>
            <p:cNvPr id="124" name="Google Shape;124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20746" y="4543859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20"/>
            <p:cNvSpPr txBox="1"/>
            <p:nvPr/>
          </p:nvSpPr>
          <p:spPr>
            <a:xfrm>
              <a:off x="7662194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grpSp>
        <p:nvGrpSpPr>
          <p:cNvPr id="126" name="Google Shape;126;p20"/>
          <p:cNvGrpSpPr/>
          <p:nvPr/>
        </p:nvGrpSpPr>
        <p:grpSpPr>
          <a:xfrm>
            <a:off x="223974" y="525812"/>
            <a:ext cx="8696052" cy="3638925"/>
            <a:chOff x="152400" y="515975"/>
            <a:chExt cx="8696052" cy="3638925"/>
          </a:xfrm>
        </p:grpSpPr>
        <p:pic>
          <p:nvPicPr>
            <p:cNvPr id="127" name="Google Shape;127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2400" y="515975"/>
              <a:ext cx="4019626" cy="24827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59600" y="3052300"/>
              <a:ext cx="2205226" cy="110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20"/>
            <p:cNvPicPr preferRelativeResize="0"/>
            <p:nvPr/>
          </p:nvPicPr>
          <p:blipFill rotWithShape="1">
            <a:blip r:embed="rId6">
              <a:alphaModFix/>
            </a:blip>
            <a:srcRect b="14163" l="0" r="0" t="0"/>
            <a:stretch/>
          </p:blipFill>
          <p:spPr>
            <a:xfrm>
              <a:off x="4324425" y="516100"/>
              <a:ext cx="4524027" cy="36387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2" name="Google Shape;912;p101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913" name="Google Shape;913;p10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4" name="Google Shape;914;p101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915" name="Google Shape;915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47900"/>
            <a:ext cx="3443076" cy="67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921250"/>
            <a:ext cx="3931574" cy="245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" name="Google Shape;921;p102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922" name="Google Shape;922;p10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3" name="Google Shape;923;p102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924" name="Google Shape;924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47900"/>
            <a:ext cx="3443076" cy="67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921250"/>
            <a:ext cx="3604376" cy="293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0" name="Google Shape;930;p103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931" name="Google Shape;931;p10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32" name="Google Shape;932;p103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933" name="Google Shape;933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47900"/>
            <a:ext cx="3443076" cy="67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0875" y="921250"/>
            <a:ext cx="4156049" cy="301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9" name="Google Shape;939;p104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940" name="Google Shape;940;p10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1" name="Google Shape;941;p104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942" name="Google Shape;942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47900"/>
            <a:ext cx="3443076" cy="67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1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921250"/>
            <a:ext cx="4824262" cy="346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8" name="Google Shape;948;p105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949" name="Google Shape;949;p10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0" name="Google Shape;950;p105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951" name="Google Shape;951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47900"/>
            <a:ext cx="3443076" cy="67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921250"/>
            <a:ext cx="4824252" cy="3468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7" name="Google Shape;957;p106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958" name="Google Shape;958;p10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9" name="Google Shape;959;p106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960" name="Google Shape;960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47900"/>
            <a:ext cx="3443076" cy="67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693" y="921250"/>
            <a:ext cx="5819503" cy="346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6" name="Google Shape;966;p107"/>
          <p:cNvGrpSpPr/>
          <p:nvPr/>
        </p:nvGrpSpPr>
        <p:grpSpPr>
          <a:xfrm>
            <a:off x="311701" y="4600161"/>
            <a:ext cx="8520598" cy="342575"/>
            <a:chOff x="311701" y="4543871"/>
            <a:chExt cx="8520598" cy="342575"/>
          </a:xfrm>
        </p:grpSpPr>
        <p:pic>
          <p:nvPicPr>
            <p:cNvPr id="967" name="Google Shape;967;p10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1701" y="4543871"/>
              <a:ext cx="534417" cy="342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8" name="Google Shape;968;p107"/>
            <p:cNvSpPr txBox="1"/>
            <p:nvPr/>
          </p:nvSpPr>
          <p:spPr>
            <a:xfrm>
              <a:off x="7577699" y="4545788"/>
              <a:ext cx="12546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solidFill>
                    <a:schemeClr val="dk1"/>
                  </a:solidFill>
                  <a:latin typeface="Mulish"/>
                  <a:ea typeface="Mulish"/>
                  <a:cs typeface="Mulish"/>
                  <a:sym typeface="Mulish"/>
                </a:rPr>
                <a:t>#WCEU2023</a:t>
              </a:r>
              <a:endParaRPr b="1" sz="10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endParaRPr>
            </a:p>
          </p:txBody>
        </p:sp>
      </p:grpSp>
      <p:pic>
        <p:nvPicPr>
          <p:cNvPr id="969" name="Google Shape;969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9463" y="1804975"/>
            <a:ext cx="1533525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4638" y="1762625"/>
            <a:ext cx="1429899" cy="161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5FB4"/>
        </a:solidFill>
      </p:bgPr>
    </p:bg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5" name="Google Shape;975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0290"/>
            <a:ext cx="9144003" cy="5241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5FB4"/>
        </a:solidFill>
      </p:bgPr>
    </p:bg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0" name="Google Shape;980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69025"/>
            <a:ext cx="9144003" cy="3955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805050"/>
            <a:ext cx="9144003" cy="3469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E5FB4"/>
        </a:solidFill>
      </p:bgPr>
    </p:bg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Google Shape;986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1600" y="0"/>
            <a:ext cx="9564626" cy="5212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A3773"/>
      </a:dk1>
      <a:lt1>
        <a:srgbClr val="FFFFFF"/>
      </a:lt1>
      <a:dk2>
        <a:srgbClr val="1E5FB4"/>
      </a:dk2>
      <a:lt2>
        <a:srgbClr val="E9EFF7"/>
      </a:lt2>
      <a:accent1>
        <a:srgbClr val="CD3C5A"/>
      </a:accent1>
      <a:accent2>
        <a:srgbClr val="0A3773"/>
      </a:accent2>
      <a:accent3>
        <a:srgbClr val="1E5FB4"/>
      </a:accent3>
      <a:accent4>
        <a:srgbClr val="1EBEAF"/>
      </a:accent4>
      <a:accent5>
        <a:srgbClr val="FAC83C"/>
      </a:accent5>
      <a:accent6>
        <a:srgbClr val="D2DFF0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